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handoutMasterIdLst>
    <p:handoutMasterId r:id="rId3"/>
  </p:handoutMasterIdLst>
  <p:sldIdLst>
    <p:sldId id="256" r:id="rId2"/>
  </p:sldIdLst>
  <p:sldSz cx="30279975" cy="42808525"/>
  <p:notesSz cx="6858000" cy="9144000"/>
  <p:defaultTextStyle>
    <a:defPPr>
      <a:defRPr lang="en-GB"/>
    </a:defPPr>
    <a:lvl1pPr algn="l" rtl="0" eaLnBrk="0" fontAlgn="base" hangingPunct="0">
      <a:spcBef>
        <a:spcPct val="0"/>
      </a:spcBef>
      <a:spcAft>
        <a:spcPct val="0"/>
      </a:spcAft>
      <a:defRPr sz="23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3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3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3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300" kern="1200">
        <a:solidFill>
          <a:schemeClr val="tx1"/>
        </a:solidFill>
        <a:latin typeface="Times New Roman" pitchFamily="18" charset="0"/>
        <a:ea typeface="+mn-ea"/>
        <a:cs typeface="+mn-cs"/>
      </a:defRPr>
    </a:lvl5pPr>
    <a:lvl6pPr marL="2286000" algn="l" defTabSz="914400" rtl="0" eaLnBrk="1" latinLnBrk="0" hangingPunct="1">
      <a:defRPr sz="2300" kern="1200">
        <a:solidFill>
          <a:schemeClr val="tx1"/>
        </a:solidFill>
        <a:latin typeface="Times New Roman" pitchFamily="18" charset="0"/>
        <a:ea typeface="+mn-ea"/>
        <a:cs typeface="+mn-cs"/>
      </a:defRPr>
    </a:lvl6pPr>
    <a:lvl7pPr marL="2743200" algn="l" defTabSz="914400" rtl="0" eaLnBrk="1" latinLnBrk="0" hangingPunct="1">
      <a:defRPr sz="2300" kern="1200">
        <a:solidFill>
          <a:schemeClr val="tx1"/>
        </a:solidFill>
        <a:latin typeface="Times New Roman" pitchFamily="18" charset="0"/>
        <a:ea typeface="+mn-ea"/>
        <a:cs typeface="+mn-cs"/>
      </a:defRPr>
    </a:lvl7pPr>
    <a:lvl8pPr marL="3200400" algn="l" defTabSz="914400" rtl="0" eaLnBrk="1" latinLnBrk="0" hangingPunct="1">
      <a:defRPr sz="2300" kern="1200">
        <a:solidFill>
          <a:schemeClr val="tx1"/>
        </a:solidFill>
        <a:latin typeface="Times New Roman" pitchFamily="18" charset="0"/>
        <a:ea typeface="+mn-ea"/>
        <a:cs typeface="+mn-cs"/>
      </a:defRPr>
    </a:lvl8pPr>
    <a:lvl9pPr marL="3657600" algn="l" defTabSz="914400" rtl="0" eaLnBrk="1" latinLnBrk="0" hangingPunct="1">
      <a:defRPr sz="23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99CC"/>
    <a:srgbClr val="DAFCE0"/>
    <a:srgbClr val="336699"/>
    <a:srgbClr val="CCECFF"/>
    <a:srgbClr val="FF9933"/>
    <a:srgbClr val="FF0066"/>
    <a:srgbClr val="CCFFCC"/>
    <a:srgbClr val="66CCFF"/>
    <a:srgbClr val="FDFD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autoAdjust="0"/>
  </p:normalViewPr>
  <p:slideViewPr>
    <p:cSldViewPr snapToObjects="1">
      <p:cViewPr>
        <p:scale>
          <a:sx n="33" d="100"/>
          <a:sy n="33" d="100"/>
        </p:scale>
        <p:origin x="-1744" y="72"/>
      </p:cViewPr>
      <p:guideLst>
        <p:guide orient="horz" pos="13397"/>
        <p:guide pos="9537"/>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512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512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EB79954-B20C-42D7-B1CB-E04027C8CAF3}" type="slidenum">
              <a:rPr lang="en-GB"/>
              <a:pPr/>
              <a:t>‹#›</a:t>
            </a:fld>
            <a:endParaRPr lang="en-GB"/>
          </a:p>
        </p:txBody>
      </p:sp>
    </p:spTree>
    <p:extLst>
      <p:ext uri="{BB962C8B-B14F-4D97-AF65-F5344CB8AC3E}">
        <p14:creationId xmlns:p14="http://schemas.microsoft.com/office/powerpoint/2010/main" val="2557613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1713" y="13298488"/>
            <a:ext cx="25736550" cy="9175750"/>
          </a:xfrm>
        </p:spPr>
        <p:txBody>
          <a:bodyPr/>
          <a:lstStyle/>
          <a:p>
            <a:r>
              <a:rPr lang="en-US" smtClean="0"/>
              <a:t>Click to edit Master title style</a:t>
            </a:r>
            <a:endParaRPr lang="en-GB"/>
          </a:p>
        </p:txBody>
      </p:sp>
      <p:sp>
        <p:nvSpPr>
          <p:cNvPr id="3" name="Subtitle 2"/>
          <p:cNvSpPr>
            <a:spLocks noGrp="1"/>
          </p:cNvSpPr>
          <p:nvPr>
            <p:ph type="subTitle" idx="1"/>
          </p:nvPr>
        </p:nvSpPr>
        <p:spPr>
          <a:xfrm>
            <a:off x="4541838" y="24258588"/>
            <a:ext cx="21196300" cy="109394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0C150C5-8423-46A9-8625-7D4B10EF23A5}"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D96026C-F94B-4830-BC82-3292DDA4FD8B}"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574125" y="3803650"/>
            <a:ext cx="6434138" cy="342471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271713" y="3803650"/>
            <a:ext cx="19150012" cy="342471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071FA31-18B5-4DBC-A8BC-6F9CE381423D}"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905DED5-15A6-43A3-8545-32F27E49182C}"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2363" y="27508200"/>
            <a:ext cx="25738137" cy="85026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2392363" y="18143538"/>
            <a:ext cx="25738137" cy="93646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873A4562-DEAB-40FD-98CC-4FCC44947F58}"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271713" y="12365038"/>
            <a:ext cx="12792075" cy="25685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5216188" y="12365038"/>
            <a:ext cx="12792075" cy="25685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6EAB07B-6CC3-4522-8A65-E9C2EC809F89}"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4475" y="1714500"/>
            <a:ext cx="27251025" cy="7134225"/>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1514475" y="9582150"/>
            <a:ext cx="13377863"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14475" y="13576300"/>
            <a:ext cx="13377863" cy="2466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15381288" y="9582150"/>
            <a:ext cx="13384212"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5381288" y="13576300"/>
            <a:ext cx="13384212" cy="2466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408F1A2B-CC70-41B6-BA83-B9C6097CC151}"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28C969AF-60C0-4C10-8413-809570141849}"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14F00672-E0F2-4C0C-BD90-6A958291269D}"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4475" y="1704975"/>
            <a:ext cx="9961563" cy="725328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11837988" y="1704975"/>
            <a:ext cx="16927512" cy="36534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514475" y="8958263"/>
            <a:ext cx="9961563" cy="292814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B18593F-CD35-4167-B62B-37D5E3220915}"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5663" y="29965650"/>
            <a:ext cx="18167350" cy="35385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5935663" y="3824288"/>
            <a:ext cx="18167350" cy="256857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5935663" y="33504188"/>
            <a:ext cx="18167350" cy="5022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6F084B62-12B3-43F5-9B4B-390682FEB5B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71713" y="3803650"/>
            <a:ext cx="25736550" cy="7137400"/>
          </a:xfrm>
          <a:prstGeom prst="rect">
            <a:avLst/>
          </a:prstGeom>
          <a:noFill/>
          <a:ln w="9525">
            <a:noFill/>
            <a:miter lim="800000"/>
            <a:headEnd/>
            <a:tailEnd/>
          </a:ln>
          <a:effectLst/>
        </p:spPr>
        <p:txBody>
          <a:bodyPr vert="horz" wrap="square" lIns="295200" tIns="147600" rIns="295200" bIns="14760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2271713" y="12365038"/>
            <a:ext cx="25736550" cy="25685750"/>
          </a:xfrm>
          <a:prstGeom prst="rect">
            <a:avLst/>
          </a:prstGeom>
          <a:noFill/>
          <a:ln w="9525">
            <a:noFill/>
            <a:miter lim="800000"/>
            <a:headEnd/>
            <a:tailEnd/>
          </a:ln>
          <a:effectLst/>
        </p:spPr>
        <p:txBody>
          <a:bodyPr vert="horz" wrap="square" lIns="295200" tIns="147600" rIns="295200" bIns="14760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2271713" y="39004875"/>
            <a:ext cx="6307137" cy="2851150"/>
          </a:xfrm>
          <a:prstGeom prst="rect">
            <a:avLst/>
          </a:prstGeom>
          <a:noFill/>
          <a:ln w="9525">
            <a:noFill/>
            <a:miter lim="800000"/>
            <a:headEnd/>
            <a:tailEnd/>
          </a:ln>
          <a:effectLst/>
        </p:spPr>
        <p:txBody>
          <a:bodyPr vert="horz" wrap="square" lIns="295200" tIns="147600" rIns="295200" bIns="147600" numCol="1" anchor="t" anchorCtr="0" compatLnSpc="1">
            <a:prstTxWarp prst="textNoShape">
              <a:avLst/>
            </a:prstTxWarp>
          </a:bodyPr>
          <a:lstStyle>
            <a:lvl1pPr defTabSz="2952750">
              <a:defRPr sz="4500"/>
            </a:lvl1pPr>
          </a:lstStyle>
          <a:p>
            <a:endParaRPr lang="en-GB"/>
          </a:p>
        </p:txBody>
      </p:sp>
      <p:sp>
        <p:nvSpPr>
          <p:cNvPr id="1029" name="Rectangle 5"/>
          <p:cNvSpPr>
            <a:spLocks noGrp="1" noChangeArrowheads="1"/>
          </p:cNvSpPr>
          <p:nvPr>
            <p:ph type="ftr" sz="quarter" idx="3"/>
          </p:nvPr>
        </p:nvSpPr>
        <p:spPr bwMode="auto">
          <a:xfrm>
            <a:off x="10345738" y="39004875"/>
            <a:ext cx="9588500" cy="2851150"/>
          </a:xfrm>
          <a:prstGeom prst="rect">
            <a:avLst/>
          </a:prstGeom>
          <a:noFill/>
          <a:ln w="9525">
            <a:noFill/>
            <a:miter lim="800000"/>
            <a:headEnd/>
            <a:tailEnd/>
          </a:ln>
          <a:effectLst/>
        </p:spPr>
        <p:txBody>
          <a:bodyPr vert="horz" wrap="square" lIns="295200" tIns="147600" rIns="295200" bIns="147600" numCol="1" anchor="t" anchorCtr="0" compatLnSpc="1">
            <a:prstTxWarp prst="textNoShape">
              <a:avLst/>
            </a:prstTxWarp>
          </a:bodyPr>
          <a:lstStyle>
            <a:lvl1pPr algn="ctr" defTabSz="2952750">
              <a:defRPr sz="4500"/>
            </a:lvl1pPr>
          </a:lstStyle>
          <a:p>
            <a:endParaRPr lang="en-GB"/>
          </a:p>
        </p:txBody>
      </p:sp>
      <p:sp>
        <p:nvSpPr>
          <p:cNvPr id="1030" name="Rectangle 6"/>
          <p:cNvSpPr>
            <a:spLocks noGrp="1" noChangeArrowheads="1"/>
          </p:cNvSpPr>
          <p:nvPr>
            <p:ph type="sldNum" sz="quarter" idx="4"/>
          </p:nvPr>
        </p:nvSpPr>
        <p:spPr bwMode="auto">
          <a:xfrm>
            <a:off x="21701125" y="39004875"/>
            <a:ext cx="6307138" cy="2851150"/>
          </a:xfrm>
          <a:prstGeom prst="rect">
            <a:avLst/>
          </a:prstGeom>
          <a:noFill/>
          <a:ln w="9525">
            <a:noFill/>
            <a:miter lim="800000"/>
            <a:headEnd/>
            <a:tailEnd/>
          </a:ln>
          <a:effectLst/>
        </p:spPr>
        <p:txBody>
          <a:bodyPr vert="horz" wrap="square" lIns="295200" tIns="147600" rIns="295200" bIns="147600" numCol="1" anchor="t" anchorCtr="0" compatLnSpc="1">
            <a:prstTxWarp prst="textNoShape">
              <a:avLst/>
            </a:prstTxWarp>
          </a:bodyPr>
          <a:lstStyle>
            <a:lvl1pPr algn="r" defTabSz="2952750">
              <a:defRPr sz="4500"/>
            </a:lvl1pPr>
          </a:lstStyle>
          <a:p>
            <a:fld id="{8326E0B0-AC29-4508-B146-762FE9CDD866}"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952750" rtl="0" eaLnBrk="0" fontAlgn="base" hangingPunct="0">
        <a:spcBef>
          <a:spcPct val="0"/>
        </a:spcBef>
        <a:spcAft>
          <a:spcPct val="0"/>
        </a:spcAft>
        <a:defRPr sz="14200">
          <a:solidFill>
            <a:schemeClr val="tx2"/>
          </a:solidFill>
          <a:latin typeface="+mj-lt"/>
          <a:ea typeface="+mj-ea"/>
          <a:cs typeface="+mj-cs"/>
        </a:defRPr>
      </a:lvl1pPr>
      <a:lvl2pPr algn="ctr" defTabSz="2952750" rtl="0" eaLnBrk="0" fontAlgn="base" hangingPunct="0">
        <a:spcBef>
          <a:spcPct val="0"/>
        </a:spcBef>
        <a:spcAft>
          <a:spcPct val="0"/>
        </a:spcAft>
        <a:defRPr sz="14200">
          <a:solidFill>
            <a:schemeClr val="tx2"/>
          </a:solidFill>
          <a:latin typeface="Times New Roman" pitchFamily="18" charset="0"/>
        </a:defRPr>
      </a:lvl2pPr>
      <a:lvl3pPr algn="ctr" defTabSz="2952750" rtl="0" eaLnBrk="0" fontAlgn="base" hangingPunct="0">
        <a:spcBef>
          <a:spcPct val="0"/>
        </a:spcBef>
        <a:spcAft>
          <a:spcPct val="0"/>
        </a:spcAft>
        <a:defRPr sz="14200">
          <a:solidFill>
            <a:schemeClr val="tx2"/>
          </a:solidFill>
          <a:latin typeface="Times New Roman" pitchFamily="18" charset="0"/>
        </a:defRPr>
      </a:lvl3pPr>
      <a:lvl4pPr algn="ctr" defTabSz="2952750" rtl="0" eaLnBrk="0" fontAlgn="base" hangingPunct="0">
        <a:spcBef>
          <a:spcPct val="0"/>
        </a:spcBef>
        <a:spcAft>
          <a:spcPct val="0"/>
        </a:spcAft>
        <a:defRPr sz="14200">
          <a:solidFill>
            <a:schemeClr val="tx2"/>
          </a:solidFill>
          <a:latin typeface="Times New Roman" pitchFamily="18" charset="0"/>
        </a:defRPr>
      </a:lvl4pPr>
      <a:lvl5pPr algn="ctr" defTabSz="2952750" rtl="0" eaLnBrk="0" fontAlgn="base" hangingPunct="0">
        <a:spcBef>
          <a:spcPct val="0"/>
        </a:spcBef>
        <a:spcAft>
          <a:spcPct val="0"/>
        </a:spcAft>
        <a:defRPr sz="14200">
          <a:solidFill>
            <a:schemeClr val="tx2"/>
          </a:solidFill>
          <a:latin typeface="Times New Roman" pitchFamily="18" charset="0"/>
        </a:defRPr>
      </a:lvl5pPr>
      <a:lvl6pPr marL="457200" algn="ctr" defTabSz="2952750" rtl="0" eaLnBrk="0" fontAlgn="base" hangingPunct="0">
        <a:spcBef>
          <a:spcPct val="0"/>
        </a:spcBef>
        <a:spcAft>
          <a:spcPct val="0"/>
        </a:spcAft>
        <a:defRPr sz="14200">
          <a:solidFill>
            <a:schemeClr val="tx2"/>
          </a:solidFill>
          <a:latin typeface="Times New Roman" pitchFamily="18" charset="0"/>
        </a:defRPr>
      </a:lvl6pPr>
      <a:lvl7pPr marL="914400" algn="ctr" defTabSz="2952750" rtl="0" eaLnBrk="0" fontAlgn="base" hangingPunct="0">
        <a:spcBef>
          <a:spcPct val="0"/>
        </a:spcBef>
        <a:spcAft>
          <a:spcPct val="0"/>
        </a:spcAft>
        <a:defRPr sz="14200">
          <a:solidFill>
            <a:schemeClr val="tx2"/>
          </a:solidFill>
          <a:latin typeface="Times New Roman" pitchFamily="18" charset="0"/>
        </a:defRPr>
      </a:lvl7pPr>
      <a:lvl8pPr marL="1371600" algn="ctr" defTabSz="2952750" rtl="0" eaLnBrk="0" fontAlgn="base" hangingPunct="0">
        <a:spcBef>
          <a:spcPct val="0"/>
        </a:spcBef>
        <a:spcAft>
          <a:spcPct val="0"/>
        </a:spcAft>
        <a:defRPr sz="14200">
          <a:solidFill>
            <a:schemeClr val="tx2"/>
          </a:solidFill>
          <a:latin typeface="Times New Roman" pitchFamily="18" charset="0"/>
        </a:defRPr>
      </a:lvl8pPr>
      <a:lvl9pPr marL="1828800" algn="ctr" defTabSz="2952750" rtl="0" eaLnBrk="0" fontAlgn="base" hangingPunct="0">
        <a:spcBef>
          <a:spcPct val="0"/>
        </a:spcBef>
        <a:spcAft>
          <a:spcPct val="0"/>
        </a:spcAft>
        <a:defRPr sz="14200">
          <a:solidFill>
            <a:schemeClr val="tx2"/>
          </a:solidFill>
          <a:latin typeface="Times New Roman" pitchFamily="18" charset="0"/>
        </a:defRPr>
      </a:lvl9pPr>
    </p:titleStyle>
    <p:bodyStyle>
      <a:lvl1pPr marL="1106488" indent="-1106488" algn="l" defTabSz="2952750" rtl="0" eaLnBrk="0" fontAlgn="base" hangingPunct="0">
        <a:spcBef>
          <a:spcPct val="20000"/>
        </a:spcBef>
        <a:spcAft>
          <a:spcPct val="0"/>
        </a:spcAft>
        <a:buChar char="•"/>
        <a:defRPr sz="10300">
          <a:solidFill>
            <a:schemeClr val="tx1"/>
          </a:solidFill>
          <a:latin typeface="+mn-lt"/>
          <a:ea typeface="+mn-ea"/>
          <a:cs typeface="+mn-cs"/>
        </a:defRPr>
      </a:lvl1pPr>
      <a:lvl2pPr marL="2398713" indent="-922338" algn="l" defTabSz="2952750" rtl="0" eaLnBrk="0" fontAlgn="base" hangingPunct="0">
        <a:spcBef>
          <a:spcPct val="20000"/>
        </a:spcBef>
        <a:spcAft>
          <a:spcPct val="0"/>
        </a:spcAft>
        <a:buChar char="–"/>
        <a:defRPr sz="9100">
          <a:solidFill>
            <a:schemeClr val="tx1"/>
          </a:solidFill>
          <a:latin typeface="+mn-lt"/>
        </a:defRPr>
      </a:lvl2pPr>
      <a:lvl3pPr marL="3689350" indent="-736600" algn="l" defTabSz="2952750" rtl="0" eaLnBrk="0" fontAlgn="base" hangingPunct="0">
        <a:spcBef>
          <a:spcPct val="20000"/>
        </a:spcBef>
        <a:spcAft>
          <a:spcPct val="0"/>
        </a:spcAft>
        <a:buChar char="•"/>
        <a:defRPr sz="7700">
          <a:solidFill>
            <a:schemeClr val="tx1"/>
          </a:solidFill>
          <a:latin typeface="+mn-lt"/>
        </a:defRPr>
      </a:lvl3pPr>
      <a:lvl4pPr marL="5165725" indent="-738188" algn="l" defTabSz="2952750" rtl="0" eaLnBrk="0" fontAlgn="base" hangingPunct="0">
        <a:spcBef>
          <a:spcPct val="20000"/>
        </a:spcBef>
        <a:spcAft>
          <a:spcPct val="0"/>
        </a:spcAft>
        <a:buChar char="–"/>
        <a:defRPr sz="6400">
          <a:solidFill>
            <a:schemeClr val="tx1"/>
          </a:solidFill>
          <a:latin typeface="+mn-lt"/>
        </a:defRPr>
      </a:lvl4pPr>
      <a:lvl5pPr marL="6642100" indent="-738188" algn="l" defTabSz="2952750" rtl="0" eaLnBrk="0" fontAlgn="base" hangingPunct="0">
        <a:spcBef>
          <a:spcPct val="20000"/>
        </a:spcBef>
        <a:spcAft>
          <a:spcPct val="0"/>
        </a:spcAft>
        <a:buChar char="»"/>
        <a:defRPr sz="6400">
          <a:solidFill>
            <a:schemeClr val="tx1"/>
          </a:solidFill>
          <a:latin typeface="+mn-lt"/>
        </a:defRPr>
      </a:lvl5pPr>
      <a:lvl6pPr marL="7099300" indent="-738188" algn="l" defTabSz="2952750" rtl="0" eaLnBrk="0" fontAlgn="base" hangingPunct="0">
        <a:spcBef>
          <a:spcPct val="20000"/>
        </a:spcBef>
        <a:spcAft>
          <a:spcPct val="0"/>
        </a:spcAft>
        <a:buChar char="»"/>
        <a:defRPr sz="6400">
          <a:solidFill>
            <a:schemeClr val="tx1"/>
          </a:solidFill>
          <a:latin typeface="+mn-lt"/>
        </a:defRPr>
      </a:lvl6pPr>
      <a:lvl7pPr marL="7556500" indent="-738188" algn="l" defTabSz="2952750" rtl="0" eaLnBrk="0" fontAlgn="base" hangingPunct="0">
        <a:spcBef>
          <a:spcPct val="20000"/>
        </a:spcBef>
        <a:spcAft>
          <a:spcPct val="0"/>
        </a:spcAft>
        <a:buChar char="»"/>
        <a:defRPr sz="6400">
          <a:solidFill>
            <a:schemeClr val="tx1"/>
          </a:solidFill>
          <a:latin typeface="+mn-lt"/>
        </a:defRPr>
      </a:lvl7pPr>
      <a:lvl8pPr marL="8013700" indent="-738188" algn="l" defTabSz="2952750" rtl="0" eaLnBrk="0" fontAlgn="base" hangingPunct="0">
        <a:spcBef>
          <a:spcPct val="20000"/>
        </a:spcBef>
        <a:spcAft>
          <a:spcPct val="0"/>
        </a:spcAft>
        <a:buChar char="»"/>
        <a:defRPr sz="6400">
          <a:solidFill>
            <a:schemeClr val="tx1"/>
          </a:solidFill>
          <a:latin typeface="+mn-lt"/>
        </a:defRPr>
      </a:lvl8pPr>
      <a:lvl9pPr marL="8470900" indent="-738188" algn="l" defTabSz="2952750" rtl="0" eaLnBrk="0" fontAlgn="base" hangingPunct="0">
        <a:spcBef>
          <a:spcPct val="20000"/>
        </a:spcBef>
        <a:spcAft>
          <a:spcPct val="0"/>
        </a:spcAft>
        <a:buChar char="»"/>
        <a:defRPr sz="6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9.png"/><Relationship Id="rId13" Type="http://schemas.openxmlformats.org/officeDocument/2006/relationships/image" Target="../media/image10.jpg"/><Relationship Id="rId14" Type="http://schemas.openxmlformats.org/officeDocument/2006/relationships/image" Target="../media/image11.jp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jp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package" Target="../embeddings/Microsoft_Word_Document1.docx"/><Relationship Id="rId7" Type="http://schemas.openxmlformats.org/officeDocument/2006/relationships/image" Target="../media/image1.emf"/><Relationship Id="rId8" Type="http://schemas.openxmlformats.org/officeDocument/2006/relationships/image" Target="../media/image5.jpeg"/><Relationship Id="rId9" Type="http://schemas.openxmlformats.org/officeDocument/2006/relationships/image" Target="../media/image6.jpg"/><Relationship Id="rId10"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known-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3243" y="14745993"/>
            <a:ext cx="9289032" cy="13958927"/>
          </a:xfrm>
          <a:prstGeom prst="rect">
            <a:avLst/>
          </a:prstGeom>
        </p:spPr>
      </p:pic>
      <p:pic>
        <p:nvPicPr>
          <p:cNvPr id="13" name="Picture 12" descr="images-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228" y="12559389"/>
            <a:ext cx="16150164" cy="30330797"/>
          </a:xfrm>
          <a:prstGeom prst="rect">
            <a:avLst/>
          </a:prstGeom>
        </p:spPr>
      </p:pic>
      <p:sp>
        <p:nvSpPr>
          <p:cNvPr id="3302" name="Rectangle 230"/>
          <p:cNvSpPr>
            <a:spLocks noChangeArrowheads="1"/>
          </p:cNvSpPr>
          <p:nvPr/>
        </p:nvSpPr>
        <p:spPr bwMode="auto">
          <a:xfrm>
            <a:off x="11411" y="-23265"/>
            <a:ext cx="30279975" cy="42808525"/>
          </a:xfrm>
          <a:prstGeom prst="rect">
            <a:avLst/>
          </a:prstGeom>
          <a:gradFill rotWithShape="0">
            <a:gsLst>
              <a:gs pos="0">
                <a:srgbClr val="5E9EFF"/>
              </a:gs>
              <a:gs pos="39999">
                <a:srgbClr val="85C2FF"/>
              </a:gs>
              <a:gs pos="70000">
                <a:srgbClr val="C4D6EB"/>
              </a:gs>
              <a:gs pos="100000">
                <a:srgbClr val="FFEBFA"/>
              </a:gs>
            </a:gsLst>
            <a:lin ang="5400000" scaled="1"/>
          </a:gradFill>
          <a:ln w="9525">
            <a:solidFill>
              <a:schemeClr val="tx1"/>
            </a:solidFill>
            <a:miter lim="800000"/>
            <a:headEnd/>
            <a:tailEnd/>
          </a:ln>
          <a:effectLst/>
        </p:spPr>
        <p:txBody>
          <a:bodyPr wrap="none" anchor="ctr"/>
          <a:lstStyle/>
          <a:p>
            <a:endParaRPr lang="en-GB"/>
          </a:p>
        </p:txBody>
      </p:sp>
      <p:sp>
        <p:nvSpPr>
          <p:cNvPr id="2168" name="Rectangle 120"/>
          <p:cNvSpPr>
            <a:spLocks noChangeArrowheads="1"/>
          </p:cNvSpPr>
          <p:nvPr/>
        </p:nvSpPr>
        <p:spPr bwMode="auto">
          <a:xfrm>
            <a:off x="718696" y="6756633"/>
            <a:ext cx="28630563" cy="35097901"/>
          </a:xfrm>
          <a:prstGeom prst="rect">
            <a:avLst/>
          </a:prstGeom>
          <a:solidFill>
            <a:schemeClr val="bg1"/>
          </a:solidFill>
          <a:ln w="28575">
            <a:solidFill>
              <a:schemeClr val="tx1"/>
            </a:solidFill>
            <a:miter lim="800000"/>
            <a:headEnd/>
            <a:tailEnd/>
          </a:ln>
          <a:effectLst/>
        </p:spPr>
        <p:txBody>
          <a:bodyPr wrap="none" anchor="ctr"/>
          <a:lstStyle/>
          <a:p>
            <a:r>
              <a:rPr lang="en-GB" dirty="0" smtClean="0"/>
              <a:t> </a:t>
            </a:r>
            <a:endParaRPr lang="en-GB" dirty="0"/>
          </a:p>
        </p:txBody>
      </p:sp>
      <p:sp>
        <p:nvSpPr>
          <p:cNvPr id="2180" name="Rectangle 132"/>
          <p:cNvSpPr>
            <a:spLocks noChangeArrowheads="1"/>
          </p:cNvSpPr>
          <p:nvPr/>
        </p:nvSpPr>
        <p:spPr bwMode="auto">
          <a:xfrm>
            <a:off x="879553" y="496504"/>
            <a:ext cx="28678188" cy="4981575"/>
          </a:xfrm>
          <a:prstGeom prst="rect">
            <a:avLst/>
          </a:prstGeom>
          <a:solidFill>
            <a:schemeClr val="bg1"/>
          </a:solidFill>
          <a:ln w="28575">
            <a:solidFill>
              <a:schemeClr val="tx1"/>
            </a:solidFill>
            <a:miter lim="800000"/>
            <a:headEnd/>
            <a:tailEnd/>
          </a:ln>
          <a:effectLst/>
        </p:spPr>
        <p:txBody>
          <a:bodyPr wrap="none" lIns="86402" tIns="43201" rIns="86402" bIns="43201" anchor="ctr"/>
          <a:lstStyle/>
          <a:p>
            <a:pPr algn="ctr" defTabSz="863600"/>
            <a:endParaRPr lang="en-US"/>
          </a:p>
        </p:txBody>
      </p:sp>
      <p:sp>
        <p:nvSpPr>
          <p:cNvPr id="2187" name="Text Box 139"/>
          <p:cNvSpPr txBox="1">
            <a:spLocks noChangeArrowheads="1"/>
          </p:cNvSpPr>
          <p:nvPr/>
        </p:nvSpPr>
        <p:spPr bwMode="auto">
          <a:xfrm>
            <a:off x="879553" y="30597364"/>
            <a:ext cx="8579396" cy="5504113"/>
          </a:xfrm>
          <a:prstGeom prst="rect">
            <a:avLst/>
          </a:prstGeom>
          <a:noFill/>
          <a:ln w="9525">
            <a:noFill/>
            <a:miter lim="800000"/>
            <a:headEnd/>
            <a:tailEnd/>
          </a:ln>
        </p:spPr>
        <p:txBody>
          <a:bodyPr wrap="square" lIns="86402" tIns="43201" rIns="86402" bIns="43201">
            <a:spAutoFit/>
          </a:bodyPr>
          <a:lstStyle/>
          <a:p>
            <a:pPr defTabSz="863600"/>
            <a:r>
              <a:rPr lang="en-GB" sz="3200" dirty="0" smtClean="0">
                <a:solidFill>
                  <a:srgbClr val="000000"/>
                </a:solidFill>
                <a:latin typeface="Calibri"/>
                <a:cs typeface="Calibri"/>
              </a:rPr>
              <a:t>Conventional</a:t>
            </a:r>
            <a:r>
              <a:rPr lang="en-GB" sz="3200" dirty="0" smtClean="0">
                <a:solidFill>
                  <a:srgbClr val="000000"/>
                </a:solidFill>
                <a:latin typeface="Calibri"/>
                <a:cs typeface="Calibri"/>
              </a:rPr>
              <a:t> theories of industrial buying behaviour say buyers will focus on one supplier to reduce redundancy and cost. But that was not what the </a:t>
            </a:r>
            <a:r>
              <a:rPr lang="en-GB" sz="3200" dirty="0">
                <a:solidFill>
                  <a:srgbClr val="000000"/>
                </a:solidFill>
                <a:latin typeface="Calibri"/>
                <a:cs typeface="Calibri"/>
              </a:rPr>
              <a:t>evidence </a:t>
            </a:r>
            <a:r>
              <a:rPr lang="en-GB" sz="3200" dirty="0" smtClean="0">
                <a:solidFill>
                  <a:srgbClr val="000000"/>
                </a:solidFill>
                <a:latin typeface="Calibri"/>
                <a:cs typeface="Calibri"/>
              </a:rPr>
              <a:t>showed. Instead, buyers bought from </a:t>
            </a:r>
            <a:r>
              <a:rPr lang="en-GB" sz="3200" dirty="0" smtClean="0">
                <a:solidFill>
                  <a:srgbClr val="FF0000"/>
                </a:solidFill>
                <a:latin typeface="Calibri"/>
                <a:cs typeface="Calibri"/>
              </a:rPr>
              <a:t>2 or more suppliers,</a:t>
            </a:r>
            <a:r>
              <a:rPr lang="en-GB" sz="3200" dirty="0" smtClean="0">
                <a:solidFill>
                  <a:srgbClr val="000000"/>
                </a:solidFill>
                <a:latin typeface="Calibri"/>
                <a:cs typeface="Calibri"/>
              </a:rPr>
              <a:t> </a:t>
            </a:r>
            <a:endParaRPr lang="en-GB" sz="3200" dirty="0">
              <a:solidFill>
                <a:srgbClr val="000000"/>
              </a:solidFill>
              <a:latin typeface="Calibri"/>
              <a:cs typeface="Calibri"/>
            </a:endParaRPr>
          </a:p>
          <a:p>
            <a:pPr algn="just" defTabSz="863600"/>
            <a:r>
              <a:rPr lang="en-GB" sz="3200" dirty="0">
                <a:solidFill>
                  <a:srgbClr val="000000"/>
                </a:solidFill>
                <a:latin typeface="Calibri"/>
                <a:cs typeface="Calibri"/>
              </a:rPr>
              <a:t>Only </a:t>
            </a:r>
            <a:r>
              <a:rPr lang="en-GB" sz="3200" dirty="0">
                <a:solidFill>
                  <a:srgbClr val="FF0000"/>
                </a:solidFill>
                <a:latin typeface="Calibri"/>
                <a:cs typeface="Calibri"/>
              </a:rPr>
              <a:t>7% </a:t>
            </a:r>
            <a:r>
              <a:rPr lang="en-GB" sz="3200" dirty="0">
                <a:solidFill>
                  <a:srgbClr val="000000"/>
                </a:solidFill>
                <a:latin typeface="Calibri"/>
                <a:cs typeface="Calibri"/>
              </a:rPr>
              <a:t>were completely loyal </a:t>
            </a:r>
            <a:r>
              <a:rPr lang="en-GB" sz="3200" dirty="0" smtClean="0">
                <a:solidFill>
                  <a:srgbClr val="000000"/>
                </a:solidFill>
                <a:latin typeface="Calibri"/>
                <a:cs typeface="Calibri"/>
              </a:rPr>
              <a:t>to one supplier.</a:t>
            </a:r>
            <a:endParaRPr lang="en-GB" sz="3200" dirty="0">
              <a:solidFill>
                <a:srgbClr val="000000"/>
              </a:solidFill>
              <a:latin typeface="Calibri"/>
              <a:cs typeface="Calibri"/>
            </a:endParaRPr>
          </a:p>
          <a:p>
            <a:pPr algn="just" defTabSz="863600"/>
            <a:endParaRPr lang="en-GB" sz="3200" dirty="0" smtClean="0">
              <a:solidFill>
                <a:srgbClr val="FF0000"/>
              </a:solidFill>
              <a:latin typeface="Calibri"/>
              <a:cs typeface="Calibri"/>
            </a:endParaRPr>
          </a:p>
          <a:p>
            <a:pPr defTabSz="863600"/>
            <a:r>
              <a:rPr lang="en-GB" sz="3200" dirty="0" smtClean="0">
                <a:solidFill>
                  <a:srgbClr val="000000"/>
                </a:solidFill>
                <a:latin typeface="Calibri"/>
                <a:cs typeface="Calibri"/>
              </a:rPr>
              <a:t>The </a:t>
            </a:r>
            <a:r>
              <a:rPr lang="en-GB" sz="3200" dirty="0">
                <a:solidFill>
                  <a:srgbClr val="000000"/>
                </a:solidFill>
                <a:latin typeface="Calibri"/>
                <a:cs typeface="Calibri"/>
              </a:rPr>
              <a:t>duplication of purchase </a:t>
            </a:r>
            <a:r>
              <a:rPr lang="en-GB" sz="3200" dirty="0" smtClean="0">
                <a:solidFill>
                  <a:srgbClr val="000000"/>
                </a:solidFill>
                <a:latin typeface="Calibri"/>
                <a:cs typeface="Calibri"/>
              </a:rPr>
              <a:t>law held—</a:t>
            </a:r>
            <a:r>
              <a:rPr lang="en-GB" sz="3200" dirty="0">
                <a:solidFill>
                  <a:srgbClr val="000000"/>
                </a:solidFill>
                <a:latin typeface="Calibri"/>
                <a:cs typeface="Calibri"/>
              </a:rPr>
              <a:t>brands share customers more with other big brands than with smaller brands.</a:t>
            </a:r>
          </a:p>
          <a:p>
            <a:pPr algn="just" defTabSz="863600"/>
            <a:endParaRPr lang="en-GB" sz="3200" dirty="0" smtClean="0">
              <a:solidFill>
                <a:srgbClr val="000000"/>
              </a:solidFill>
              <a:latin typeface="Calibri"/>
              <a:cs typeface="Calibri"/>
            </a:endParaRPr>
          </a:p>
        </p:txBody>
      </p:sp>
      <p:pic>
        <p:nvPicPr>
          <p:cNvPr id="55" name="Picture 2" descr="C:\Users\imtiazn2\AppData\Local\Microsoft\Windows\Temporary Internet Files\Content.Outlook\U082TR43\LSBU Crest_simple Colour text_Horizon_Colou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262" y="694422"/>
            <a:ext cx="6649566" cy="2970097"/>
          </a:xfrm>
          <a:prstGeom prst="rect">
            <a:avLst/>
          </a:prstGeom>
          <a:noFill/>
          <a:extLst>
            <a:ext uri="{909E8E84-426E-40dd-AFC4-6F175D3DCCD1}">
              <a14:hiddenFill xmlns:a14="http://schemas.microsoft.com/office/drawing/2010/main">
                <a:solidFill>
                  <a:srgbClr val="FFFFFF"/>
                </a:solidFill>
              </a14:hiddenFill>
            </a:ext>
          </a:extLst>
        </p:spPr>
      </p:pic>
      <p:sp>
        <p:nvSpPr>
          <p:cNvPr id="3189" name="Rectangle 117"/>
          <p:cNvSpPr>
            <a:spLocks noChangeArrowheads="1"/>
          </p:cNvSpPr>
          <p:nvPr/>
        </p:nvSpPr>
        <p:spPr bwMode="auto">
          <a:xfrm>
            <a:off x="0" y="22088475"/>
            <a:ext cx="171450" cy="436563"/>
          </a:xfrm>
          <a:prstGeom prst="rect">
            <a:avLst/>
          </a:prstGeom>
          <a:noFill/>
          <a:ln w="9525">
            <a:noFill/>
            <a:miter lim="800000"/>
            <a:headEnd/>
            <a:tailEnd/>
          </a:ln>
          <a:effectLst/>
        </p:spPr>
        <p:txBody>
          <a:bodyPr wrap="none" lIns="86402" tIns="43201" rIns="86402" bIns="43201" anchor="ctr">
            <a:spAutoFit/>
          </a:bodyPr>
          <a:lstStyle/>
          <a:p>
            <a:pPr defTabSz="863600"/>
            <a:endParaRPr lang="en-US"/>
          </a:p>
        </p:txBody>
      </p:sp>
      <p:sp>
        <p:nvSpPr>
          <p:cNvPr id="2275" name="Text Box 227"/>
          <p:cNvSpPr txBox="1">
            <a:spLocks noChangeArrowheads="1"/>
          </p:cNvSpPr>
          <p:nvPr/>
        </p:nvSpPr>
        <p:spPr bwMode="auto">
          <a:xfrm>
            <a:off x="2319338" y="20296188"/>
            <a:ext cx="7885112" cy="436562"/>
          </a:xfrm>
          <a:prstGeom prst="rect">
            <a:avLst/>
          </a:prstGeom>
          <a:noFill/>
          <a:ln w="9525">
            <a:noFill/>
            <a:miter lim="800000"/>
            <a:headEnd/>
            <a:tailEnd/>
          </a:ln>
          <a:effectLst/>
        </p:spPr>
        <p:txBody>
          <a:bodyPr lIns="86402" tIns="43201" rIns="86402" bIns="43201">
            <a:spAutoFit/>
          </a:bodyPr>
          <a:lstStyle/>
          <a:p>
            <a:pPr defTabSz="863600">
              <a:spcBef>
                <a:spcPct val="50000"/>
              </a:spcBef>
            </a:pPr>
            <a:endParaRPr lang="en-US"/>
          </a:p>
        </p:txBody>
      </p:sp>
      <p:sp>
        <p:nvSpPr>
          <p:cNvPr id="6179" name="Text Box 1059" descr="50%"/>
          <p:cNvSpPr txBox="1">
            <a:spLocks noChangeArrowheads="1"/>
          </p:cNvSpPr>
          <p:nvPr/>
        </p:nvSpPr>
        <p:spPr bwMode="auto">
          <a:xfrm>
            <a:off x="14763750" y="27620913"/>
            <a:ext cx="14617700" cy="436562"/>
          </a:xfrm>
          <a:prstGeom prst="rect">
            <a:avLst/>
          </a:prstGeom>
          <a:noFill/>
          <a:ln w="9525">
            <a:noFill/>
            <a:miter lim="800000"/>
            <a:headEnd/>
            <a:tailEnd/>
          </a:ln>
          <a:effectLst/>
        </p:spPr>
        <p:txBody>
          <a:bodyPr lIns="86402" tIns="43201" rIns="86402" bIns="43201">
            <a:spAutoFit/>
          </a:bodyPr>
          <a:lstStyle/>
          <a:p>
            <a:pPr defTabSz="863600">
              <a:spcBef>
                <a:spcPct val="50000"/>
              </a:spcBef>
            </a:pPr>
            <a:endParaRPr lang="en-US"/>
          </a:p>
        </p:txBody>
      </p:sp>
      <p:sp>
        <p:nvSpPr>
          <p:cNvPr id="3" name="Oval 2"/>
          <p:cNvSpPr/>
          <p:nvPr/>
        </p:nvSpPr>
        <p:spPr bwMode="auto">
          <a:xfrm rot="21047242">
            <a:off x="5409194" y="2824922"/>
            <a:ext cx="8099508" cy="3864932"/>
          </a:xfrm>
          <a:prstGeom prst="ellipse">
            <a:avLst/>
          </a:prstGeom>
          <a:solidFill>
            <a:srgbClr val="0099CC"/>
          </a:solidFill>
          <a:ln w="9525" cap="flat" cmpd="sng" algn="ctr">
            <a:solidFill>
              <a:schemeClr val="tx1">
                <a:lumMod val="75000"/>
                <a:lumOff val="25000"/>
              </a:schemeClr>
            </a:solidFill>
            <a:prstDash val="solid"/>
            <a:round/>
            <a:headEnd type="none" w="med" len="med"/>
            <a:tailEnd type="none" w="med" len="med"/>
          </a:ln>
          <a:effectLst>
            <a:outerShdw blurRad="431800" dist="3937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GB" sz="3600" b="1" i="1" dirty="0" smtClean="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Ehrenberg Initiative </a:t>
            </a:r>
            <a:endParaRPr lang="en-GB" sz="3600" b="1" i="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GB" sz="3200" dirty="0" smtClean="0">
                <a:solidFill>
                  <a:schemeClr val="bg1"/>
                </a:solidFill>
                <a:latin typeface="Calibri" panose="020F0502020204030204" pitchFamily="34" charset="0"/>
                <a:cs typeface="Calibri" panose="020F0502020204030204" pitchFamily="34" charset="0"/>
              </a:rPr>
              <a:t>LSBU </a:t>
            </a:r>
            <a:r>
              <a:rPr lang="en-GB" sz="3200" dirty="0">
                <a:solidFill>
                  <a:schemeClr val="bg1"/>
                </a:solidFill>
                <a:latin typeface="Calibri" panose="020F0502020204030204" pitchFamily="34" charset="0"/>
                <a:cs typeface="Calibri" panose="020F0502020204030204" pitchFamily="34" charset="0"/>
              </a:rPr>
              <a:t>students </a:t>
            </a:r>
            <a:r>
              <a:rPr lang="en-GB" sz="3200" dirty="0" smtClean="0">
                <a:solidFill>
                  <a:schemeClr val="bg1"/>
                </a:solidFill>
                <a:latin typeface="Calibri" panose="020F0502020204030204" pitchFamily="34" charset="0"/>
                <a:cs typeface="Calibri" panose="020F0502020204030204" pitchFamily="34" charset="0"/>
              </a:rPr>
              <a:t>and </a:t>
            </a:r>
            <a:r>
              <a:rPr lang="en-GB" sz="3200" dirty="0" smtClean="0">
                <a:solidFill>
                  <a:schemeClr val="bg1"/>
                </a:solidFill>
                <a:latin typeface="Calibri" panose="020F0502020204030204" pitchFamily="34" charset="0"/>
                <a:cs typeface="Calibri" panose="020F0502020204030204" pitchFamily="34" charset="0"/>
              </a:rPr>
              <a:t>researchers promoting our international</a:t>
            </a:r>
            <a:endParaRPr lang="en-GB" sz="3200" dirty="0" smtClean="0">
              <a:solidFill>
                <a:schemeClr val="bg1"/>
              </a:solidFill>
              <a:latin typeface="Calibri" panose="020F0502020204030204" pitchFamily="34" charset="0"/>
              <a:cs typeface="Calibri" panose="020F0502020204030204" pitchFamily="34" charset="0"/>
            </a:endParaRPr>
          </a:p>
          <a:p>
            <a:pPr algn="ctr"/>
            <a:r>
              <a:rPr lang="en-GB" sz="3200" dirty="0" smtClean="0">
                <a:solidFill>
                  <a:schemeClr val="bg1"/>
                </a:solidFill>
                <a:latin typeface="Calibri" panose="020F0502020204030204" pitchFamily="34" charset="0"/>
                <a:cs typeface="Calibri" panose="020F0502020204030204" pitchFamily="34" charset="0"/>
              </a:rPr>
              <a:t> </a:t>
            </a:r>
            <a:r>
              <a:rPr lang="en-GB" sz="3200" dirty="0" smtClean="0">
                <a:solidFill>
                  <a:schemeClr val="bg1"/>
                </a:solidFill>
                <a:latin typeface="Calibri" panose="020F0502020204030204" pitchFamily="34" charset="0"/>
                <a:cs typeface="Calibri" panose="020F0502020204030204" pitchFamily="34" charset="0"/>
              </a:rPr>
              <a:t> </a:t>
            </a:r>
            <a:r>
              <a:rPr lang="en-GB" sz="3200" dirty="0">
                <a:solidFill>
                  <a:schemeClr val="bg1"/>
                </a:solidFill>
                <a:latin typeface="Calibri" panose="020F0502020204030204" pitchFamily="34" charset="0"/>
                <a:cs typeface="Calibri" panose="020F0502020204030204" pitchFamily="34" charset="0"/>
              </a:rPr>
              <a:t>programme of evidence-based </a:t>
            </a:r>
            <a:r>
              <a:rPr lang="en-GB" sz="3200" dirty="0" smtClean="0">
                <a:solidFill>
                  <a:schemeClr val="bg1"/>
                </a:solidFill>
                <a:latin typeface="Calibri" panose="020F0502020204030204" pitchFamily="34" charset="0"/>
                <a:cs typeface="Calibri" panose="020F0502020204030204" pitchFamily="34" charset="0"/>
              </a:rPr>
              <a:t>marketing </a:t>
            </a:r>
            <a:r>
              <a:rPr lang="en-GB" sz="3200" dirty="0">
                <a:solidFill>
                  <a:schemeClr val="bg1"/>
                </a:solidFill>
                <a:latin typeface="Calibri" panose="020F0502020204030204" pitchFamily="34" charset="0"/>
                <a:cs typeface="Calibri" panose="020F0502020204030204" pitchFamily="34" charset="0"/>
              </a:rPr>
              <a:t>science</a:t>
            </a:r>
          </a:p>
          <a:p>
            <a:pPr algn="ctr"/>
            <a:endParaRPr lang="en-GB" sz="2800" dirty="0">
              <a:solidFill>
                <a:schemeClr val="bg1"/>
              </a:solidFill>
              <a:latin typeface="Calibri" panose="020F0502020204030204" pitchFamily="34" charset="0"/>
              <a:cs typeface="Calibri" panose="020F0502020204030204" pitchFamily="34" charset="0"/>
            </a:endParaRPr>
          </a:p>
        </p:txBody>
      </p:sp>
      <p:sp>
        <p:nvSpPr>
          <p:cNvPr id="17" name="TextBox 16"/>
          <p:cNvSpPr txBox="1"/>
          <p:nvPr/>
        </p:nvSpPr>
        <p:spPr>
          <a:xfrm>
            <a:off x="970487" y="23790977"/>
            <a:ext cx="8683255" cy="7755970"/>
          </a:xfrm>
          <a:prstGeom prst="rect">
            <a:avLst/>
          </a:prstGeom>
          <a:noFill/>
        </p:spPr>
        <p:txBody>
          <a:bodyPr wrap="square" rtlCol="0">
            <a:spAutoFit/>
          </a:bodyPr>
          <a:lstStyle/>
          <a:p>
            <a:endParaRPr lang="en-GB" sz="4000" dirty="0" smtClean="0">
              <a:latin typeface="Calibri" panose="020F0502020204030204" pitchFamily="34" charset="0"/>
              <a:cs typeface="Calibri" panose="020F0502020204030204" pitchFamily="34" charset="0"/>
            </a:endParaRPr>
          </a:p>
          <a:p>
            <a:r>
              <a:rPr lang="en-GB" sz="5400" b="1" dirty="0" smtClean="0">
                <a:solidFill>
                  <a:srgbClr val="0099CC"/>
                </a:solidFill>
                <a:latin typeface="Calibri" panose="020F0502020204030204" pitchFamily="34" charset="0"/>
                <a:cs typeface="Calibri" panose="020F0502020204030204" pitchFamily="34" charset="0"/>
              </a:rPr>
              <a:t>What we know</a:t>
            </a:r>
            <a:endParaRPr lang="en-GB" sz="5400" b="1" dirty="0" smtClean="0">
              <a:solidFill>
                <a:srgbClr val="0099CC"/>
              </a:solidFill>
              <a:latin typeface="Calibri" panose="020F0502020204030204" pitchFamily="34" charset="0"/>
              <a:cs typeface="Calibri" panose="020F0502020204030204" pitchFamily="34" charset="0"/>
            </a:endParaRPr>
          </a:p>
          <a:p>
            <a:endParaRPr lang="en-GB" sz="2000" b="1" dirty="0">
              <a:solidFill>
                <a:srgbClr val="0099CC"/>
              </a:solidFill>
              <a:latin typeface="Calibri" panose="020F0502020204030204" pitchFamily="34" charset="0"/>
              <a:cs typeface="Calibri" panose="020F0502020204030204" pitchFamily="34" charset="0"/>
            </a:endParaRPr>
          </a:p>
          <a:p>
            <a:r>
              <a:rPr lang="en-US" sz="3200" dirty="0" smtClean="0">
                <a:latin typeface="Calibri"/>
                <a:cs typeface="Calibri"/>
              </a:rPr>
              <a:t>1. </a:t>
            </a:r>
            <a:r>
              <a:rPr lang="en-US" sz="3200" dirty="0" smtClean="0">
                <a:latin typeface="Calibri"/>
                <a:cs typeface="Calibri"/>
              </a:rPr>
              <a:t>Buying propensities for brands are predictable</a:t>
            </a:r>
            <a:endParaRPr lang="en-US" sz="3200" dirty="0">
              <a:latin typeface="Calibri"/>
              <a:cs typeface="Calibri"/>
            </a:endParaRPr>
          </a:p>
          <a:p>
            <a:r>
              <a:rPr lang="en-US" sz="3200" dirty="0" smtClean="0">
                <a:latin typeface="Calibri"/>
                <a:cs typeface="Calibri"/>
              </a:rPr>
              <a:t>2. </a:t>
            </a:r>
            <a:r>
              <a:rPr lang="en-US" sz="3200" dirty="0" smtClean="0">
                <a:latin typeface="Calibri"/>
                <a:cs typeface="Calibri"/>
              </a:rPr>
              <a:t>Buying is stochastic (as-if random) </a:t>
            </a:r>
          </a:p>
          <a:p>
            <a:r>
              <a:rPr lang="en-US" sz="3200" dirty="0" smtClean="0">
                <a:latin typeface="Calibri"/>
                <a:cs typeface="Calibri"/>
              </a:rPr>
              <a:t>3. Buying is predicated on brand size,    </a:t>
            </a:r>
            <a:r>
              <a:rPr lang="en-US" sz="3200" dirty="0" err="1" smtClean="0">
                <a:latin typeface="Calibri"/>
                <a:cs typeface="Calibri"/>
              </a:rPr>
              <a:t>Wo</a:t>
            </a:r>
            <a:r>
              <a:rPr lang="en-US" sz="3200" dirty="0" smtClean="0">
                <a:latin typeface="Calibri"/>
                <a:cs typeface="Calibri"/>
              </a:rPr>
              <a:t> / (1-b) </a:t>
            </a:r>
          </a:p>
          <a:p>
            <a:r>
              <a:rPr lang="en-US" sz="3200" dirty="0" smtClean="0">
                <a:latin typeface="Calibri"/>
                <a:cs typeface="Calibri"/>
              </a:rPr>
              <a:t>4. </a:t>
            </a:r>
            <a:r>
              <a:rPr lang="en-US" sz="3200" dirty="0">
                <a:latin typeface="Calibri"/>
                <a:cs typeface="Calibri"/>
              </a:rPr>
              <a:t>Brands share customers in line </a:t>
            </a:r>
            <a:r>
              <a:rPr lang="en-US" sz="3200" dirty="0" smtClean="0">
                <a:latin typeface="Calibri"/>
                <a:cs typeface="Calibri"/>
              </a:rPr>
              <a:t>with</a:t>
            </a:r>
          </a:p>
          <a:p>
            <a:r>
              <a:rPr lang="en-US" sz="3200" dirty="0" smtClean="0">
                <a:latin typeface="Calibri"/>
                <a:cs typeface="Calibri"/>
              </a:rPr>
              <a:t> </a:t>
            </a:r>
            <a:r>
              <a:rPr lang="en-US" sz="3200" dirty="0">
                <a:latin typeface="Calibri"/>
                <a:cs typeface="Calibri"/>
              </a:rPr>
              <a:t>the size </a:t>
            </a:r>
            <a:r>
              <a:rPr lang="en-US" sz="3200" dirty="0" smtClean="0">
                <a:latin typeface="Calibri"/>
                <a:cs typeface="Calibri"/>
              </a:rPr>
              <a:t>of </a:t>
            </a:r>
            <a:r>
              <a:rPr lang="en-US" sz="3200" dirty="0">
                <a:latin typeface="Calibri"/>
                <a:cs typeface="Calibri"/>
              </a:rPr>
              <a:t>other </a:t>
            </a:r>
            <a:r>
              <a:rPr lang="en-US" sz="3200" dirty="0" smtClean="0">
                <a:latin typeface="Calibri"/>
                <a:cs typeface="Calibri"/>
              </a:rPr>
              <a:t>brands </a:t>
            </a:r>
            <a:r>
              <a:rPr lang="en-US" sz="3200" dirty="0" smtClean="0">
                <a:latin typeface="Calibri"/>
                <a:cs typeface="Calibri"/>
              </a:rPr>
              <a:t> </a:t>
            </a:r>
            <a:r>
              <a:rPr lang="en-US" sz="3200" dirty="0" smtClean="0">
                <a:latin typeface="Calibri"/>
                <a:cs typeface="Calibri"/>
              </a:rPr>
              <a:t>(</a:t>
            </a:r>
            <a:r>
              <a:rPr lang="en-US" sz="3200" dirty="0" err="1" smtClean="0">
                <a:latin typeface="Calibri"/>
                <a:cs typeface="Calibri"/>
              </a:rPr>
              <a:t>DoP</a:t>
            </a:r>
            <a:r>
              <a:rPr lang="en-US" sz="3200" dirty="0" smtClean="0">
                <a:latin typeface="Calibri"/>
                <a:cs typeface="Calibri"/>
              </a:rPr>
              <a:t>) </a:t>
            </a:r>
            <a:r>
              <a:rPr lang="en-US" sz="3200" dirty="0">
                <a:latin typeface="Calibri"/>
                <a:cs typeface="Calibri"/>
              </a:rPr>
              <a:t> </a:t>
            </a:r>
            <a:r>
              <a:rPr lang="en-US" sz="3200" dirty="0" smtClean="0">
                <a:latin typeface="Calibri"/>
                <a:cs typeface="Calibri"/>
              </a:rPr>
              <a:t>  	    </a:t>
            </a:r>
            <a:r>
              <a:rPr lang="en-US" sz="3200" dirty="0" smtClean="0">
                <a:latin typeface="Calibri"/>
                <a:cs typeface="Calibri"/>
              </a:rPr>
              <a:t>  </a:t>
            </a:r>
            <a:r>
              <a:rPr lang="fr-FR" sz="3200" i="1" dirty="0" err="1"/>
              <a:t>bxy</a:t>
            </a:r>
            <a:r>
              <a:rPr lang="fr-FR" sz="3200" i="1" dirty="0"/>
              <a:t> </a:t>
            </a:r>
            <a:r>
              <a:rPr lang="fr-FR" sz="3200" dirty="0"/>
              <a:t>= </a:t>
            </a:r>
            <a:r>
              <a:rPr lang="fr-FR" sz="3200" dirty="0" err="1"/>
              <a:t>D.</a:t>
            </a:r>
            <a:r>
              <a:rPr lang="fr-FR" sz="3200" i="1" dirty="0" err="1"/>
              <a:t>bx</a:t>
            </a:r>
            <a:r>
              <a:rPr lang="fr-FR" sz="3200" i="1" dirty="0"/>
              <a:t> </a:t>
            </a:r>
            <a:endParaRPr lang="fr-FR" sz="3200" dirty="0"/>
          </a:p>
          <a:p>
            <a:r>
              <a:rPr lang="en-US" sz="3200" dirty="0" smtClean="0">
                <a:latin typeface="Calibri"/>
                <a:cs typeface="Calibri"/>
              </a:rPr>
              <a:t>5. </a:t>
            </a:r>
            <a:r>
              <a:rPr lang="en-US" sz="3200" dirty="0" smtClean="0">
                <a:latin typeface="Calibri"/>
                <a:cs typeface="Calibri"/>
              </a:rPr>
              <a:t>Portfolio buying v scale economies</a:t>
            </a:r>
            <a:endParaRPr lang="en-US" sz="3200" dirty="0" smtClean="0">
              <a:latin typeface="Calibri"/>
              <a:cs typeface="Calibri"/>
            </a:endParaRPr>
          </a:p>
          <a:p>
            <a:r>
              <a:rPr lang="en-US" sz="3200" dirty="0">
                <a:latin typeface="Calibri"/>
                <a:cs typeface="Calibri"/>
              </a:rPr>
              <a:t>6</a:t>
            </a:r>
            <a:r>
              <a:rPr lang="en-US" sz="3200" dirty="0" smtClean="0">
                <a:latin typeface="Calibri"/>
                <a:cs typeface="Calibri"/>
              </a:rPr>
              <a:t>. L</a:t>
            </a:r>
            <a:r>
              <a:rPr lang="en-US" sz="3200" dirty="0" smtClean="0">
                <a:latin typeface="Calibri"/>
                <a:cs typeface="Calibri"/>
              </a:rPr>
              <a:t>ight buyers  account for most sales</a:t>
            </a:r>
          </a:p>
          <a:p>
            <a:r>
              <a:rPr lang="en-US" sz="3200" dirty="0" smtClean="0">
                <a:latin typeface="Calibri"/>
                <a:cs typeface="Calibri"/>
              </a:rPr>
              <a:t>7. </a:t>
            </a:r>
            <a:r>
              <a:rPr lang="en-GB" sz="3200" dirty="0" smtClean="0">
                <a:latin typeface="Calibri" panose="020F0502020204030204" pitchFamily="34" charset="0"/>
                <a:cs typeface="Calibri" panose="020F0502020204030204" pitchFamily="34" charset="0"/>
              </a:rPr>
              <a:t>Stochastic </a:t>
            </a:r>
            <a:r>
              <a:rPr lang="en-GB" sz="3200" dirty="0">
                <a:latin typeface="Calibri" panose="020F0502020204030204" pitchFamily="34" charset="0"/>
                <a:cs typeface="Calibri" panose="020F0502020204030204" pitchFamily="34" charset="0"/>
              </a:rPr>
              <a:t>choice modelling is an empirically </a:t>
            </a:r>
            <a:r>
              <a:rPr lang="en-GB" sz="3200" dirty="0">
                <a:solidFill>
                  <a:schemeClr val="accent6">
                    <a:lumMod val="60000"/>
                    <a:lumOff val="40000"/>
                  </a:schemeClr>
                </a:solidFill>
                <a:latin typeface="Calibri" panose="020F0502020204030204" pitchFamily="34" charset="0"/>
                <a:cs typeface="Calibri" panose="020F0502020204030204" pitchFamily="34" charset="0"/>
              </a:rPr>
              <a:t>verified</a:t>
            </a:r>
            <a:r>
              <a:rPr lang="en-GB" sz="3200" dirty="0">
                <a:latin typeface="Calibri" panose="020F0502020204030204" pitchFamily="34" charset="0"/>
                <a:cs typeface="Calibri" panose="020F0502020204030204" pitchFamily="34" charset="0"/>
              </a:rPr>
              <a:t> approach to describing industrial market structure and competition</a:t>
            </a:r>
          </a:p>
          <a:p>
            <a:endParaRPr lang="en-GB" sz="3200" dirty="0">
              <a:latin typeface="Calibri"/>
              <a:cs typeface="Calibri"/>
            </a:endParaRPr>
          </a:p>
          <a:p>
            <a:r>
              <a:rPr lang="en-GB" sz="3200" dirty="0" smtClean="0">
                <a:latin typeface="Calibri" panose="020F0502020204030204" pitchFamily="34" charset="0"/>
                <a:cs typeface="Calibri" panose="020F0502020204030204" pitchFamily="34" charset="0"/>
              </a:rPr>
              <a:t> </a:t>
            </a:r>
          </a:p>
        </p:txBody>
      </p:sp>
      <p:sp>
        <p:nvSpPr>
          <p:cNvPr id="26" name="Text Box 105"/>
          <p:cNvSpPr txBox="1">
            <a:spLocks noChangeArrowheads="1"/>
          </p:cNvSpPr>
          <p:nvPr/>
        </p:nvSpPr>
        <p:spPr bwMode="auto">
          <a:xfrm>
            <a:off x="10819507" y="1170014"/>
            <a:ext cx="18776256" cy="2623325"/>
          </a:xfrm>
          <a:prstGeom prst="rect">
            <a:avLst/>
          </a:prstGeom>
          <a:noFill/>
          <a:ln w="28575">
            <a:noFill/>
            <a:miter lim="800000"/>
            <a:headEnd/>
            <a:tailEnd/>
          </a:ln>
          <a:effectLst/>
        </p:spPr>
        <p:txBody>
          <a:bodyPr wrap="square" lIns="86402" tIns="43201" rIns="86402" bIns="43201">
            <a:spAutoFit/>
          </a:bodyPr>
          <a:lstStyle/>
          <a:p>
            <a:pPr algn="ctr" defTabSz="863600">
              <a:lnSpc>
                <a:spcPct val="90000"/>
              </a:lnSpc>
              <a:spcBef>
                <a:spcPct val="50000"/>
              </a:spcBef>
            </a:pPr>
            <a:r>
              <a:rPr lang="en-GB" sz="7200" b="1" i="1" dirty="0" smtClean="0">
                <a:latin typeface="Calibri" panose="020F0502020204030204" pitchFamily="34" charset="0"/>
                <a:cs typeface="Calibri" panose="020F0502020204030204" pitchFamily="34" charset="0"/>
              </a:rPr>
              <a:t>Stochastic Modelling of  </a:t>
            </a:r>
            <a:r>
              <a:rPr lang="en-GB" sz="7200" b="1" i="1" dirty="0" smtClean="0">
                <a:latin typeface="Calibri" panose="020F0502020204030204" pitchFamily="34" charset="0"/>
                <a:cs typeface="Calibri" panose="020F0502020204030204" pitchFamily="34" charset="0"/>
              </a:rPr>
              <a:t>Capital Goods Buying</a:t>
            </a:r>
          </a:p>
          <a:p>
            <a:pPr algn="ctr" defTabSz="863600">
              <a:lnSpc>
                <a:spcPct val="90000"/>
              </a:lnSpc>
              <a:spcBef>
                <a:spcPct val="50000"/>
              </a:spcBef>
            </a:pPr>
            <a:r>
              <a:rPr lang="en-GB" sz="4000" b="1" dirty="0" smtClean="0">
                <a:latin typeface="Calibri" panose="020F0502020204030204" pitchFamily="34" charset="0"/>
                <a:cs typeface="Calibri" panose="020F0502020204030204" pitchFamily="34" charset="0"/>
              </a:rPr>
              <a:t>Dag </a:t>
            </a:r>
            <a:r>
              <a:rPr lang="en-GB" sz="4000" b="1" dirty="0" smtClean="0">
                <a:latin typeface="Calibri" panose="020F0502020204030204" pitchFamily="34" charset="0"/>
                <a:cs typeface="Calibri" panose="020F0502020204030204" pitchFamily="34" charset="0"/>
              </a:rPr>
              <a:t>Bennett &amp; Helen Aston</a:t>
            </a:r>
            <a:endParaRPr lang="en-GB" sz="4000" b="1" dirty="0">
              <a:latin typeface="Calibri" panose="020F0502020204030204" pitchFamily="34" charset="0"/>
              <a:cs typeface="Calibri" panose="020F0502020204030204" pitchFamily="34" charset="0"/>
            </a:endParaRPr>
          </a:p>
          <a:p>
            <a:pPr algn="ctr" defTabSz="863600"/>
            <a:r>
              <a:rPr lang="en-GB" sz="4400" b="1" dirty="0" smtClean="0">
                <a:solidFill>
                  <a:srgbClr val="C00000"/>
                </a:solidFill>
                <a:latin typeface="Calibri" panose="020F0502020204030204" pitchFamily="34" charset="0"/>
                <a:cs typeface="Calibri" panose="020F0502020204030204" pitchFamily="34" charset="0"/>
              </a:rPr>
              <a:t>The Ehrenberg Centre for Research in Marketing</a:t>
            </a:r>
            <a:endParaRPr lang="en-GB" sz="4400" b="1" dirty="0">
              <a:solidFill>
                <a:srgbClr val="C00000"/>
              </a:solidFill>
              <a:latin typeface="Calibri" panose="020F0502020204030204" pitchFamily="34" charset="0"/>
              <a:cs typeface="Calibri" panose="020F0502020204030204" pitchFamily="34" charset="0"/>
            </a:endParaRPr>
          </a:p>
        </p:txBody>
      </p:sp>
      <p:sp>
        <p:nvSpPr>
          <p:cNvPr id="19" name="TextBox 18"/>
          <p:cNvSpPr txBox="1"/>
          <p:nvPr/>
        </p:nvSpPr>
        <p:spPr>
          <a:xfrm>
            <a:off x="9775885" y="26851471"/>
            <a:ext cx="9556019" cy="1538883"/>
          </a:xfrm>
          <a:prstGeom prst="rect">
            <a:avLst/>
          </a:prstGeom>
          <a:noFill/>
        </p:spPr>
        <p:txBody>
          <a:bodyPr wrap="square" rtlCol="0">
            <a:spAutoFit/>
          </a:bodyPr>
          <a:lstStyle/>
          <a:p>
            <a:pPr algn="ctr"/>
            <a:r>
              <a:rPr lang="en-GB" sz="5400" b="1" dirty="0" smtClean="0">
                <a:solidFill>
                  <a:srgbClr val="0099CC"/>
                </a:solidFill>
                <a:latin typeface="Calibri" panose="020F0502020204030204" pitchFamily="34" charset="0"/>
                <a:cs typeface="Calibri" panose="020F0502020204030204" pitchFamily="34" charset="0"/>
              </a:rPr>
              <a:t>Predictable performance metrics</a:t>
            </a:r>
            <a:r>
              <a:rPr lang="en-GB" sz="4000" dirty="0" smtClean="0">
                <a:latin typeface="Calibri" panose="020F0502020204030204" pitchFamily="34" charset="0"/>
                <a:cs typeface="Calibri" panose="020F0502020204030204" pitchFamily="34" charset="0"/>
              </a:rPr>
              <a:t>  </a:t>
            </a:r>
            <a:endParaRPr lang="en-GB" sz="4000" dirty="0" smtClean="0">
              <a:latin typeface="Calibri" panose="020F0502020204030204" pitchFamily="34" charset="0"/>
              <a:cs typeface="Calibri" panose="020F0502020204030204" pitchFamily="34" charset="0"/>
            </a:endParaRPr>
          </a:p>
          <a:p>
            <a:pPr algn="r"/>
            <a:r>
              <a:rPr lang="en-GB" sz="4000" dirty="0" smtClean="0">
                <a:latin typeface="Calibri" panose="020F0502020204030204" pitchFamily="34" charset="0"/>
                <a:cs typeface="Calibri" panose="020F0502020204030204" pitchFamily="34" charset="0"/>
              </a:rPr>
              <a:t>.</a:t>
            </a:r>
            <a:endParaRPr lang="en-GB" sz="4000" dirty="0"/>
          </a:p>
        </p:txBody>
      </p:sp>
      <p:graphicFrame>
        <p:nvGraphicFramePr>
          <p:cNvPr id="4" name="Object 3"/>
          <p:cNvGraphicFramePr>
            <a:graphicFrameLocks noChangeAspect="1"/>
          </p:cNvGraphicFramePr>
          <p:nvPr>
            <p:extLst>
              <p:ext uri="{D42A27DB-BD31-4B8C-83A1-F6EECF244321}">
                <p14:modId xmlns:p14="http://schemas.microsoft.com/office/powerpoint/2010/main" val="3109752044"/>
              </p:ext>
            </p:extLst>
          </p:nvPr>
        </p:nvGraphicFramePr>
        <p:xfrm>
          <a:off x="9775885" y="28057475"/>
          <a:ext cx="9408305" cy="8719929"/>
        </p:xfrm>
        <a:graphic>
          <a:graphicData uri="http://schemas.openxmlformats.org/presentationml/2006/ole">
            <mc:AlternateContent xmlns:mc="http://schemas.openxmlformats.org/markup-compatibility/2006">
              <mc:Choice xmlns:v="urn:schemas-microsoft-com:vml" Requires="v">
                <p:oleObj spid="_x0000_s1068" name="Document" r:id="rId6" imgW="5905500" imgH="5029200" progId="Word.Document.12">
                  <p:embed/>
                </p:oleObj>
              </mc:Choice>
              <mc:Fallback>
                <p:oleObj name="Document" r:id="rId6" imgW="5905500" imgH="5029200" progId="Word.Document.12">
                  <p:embed/>
                  <p:pic>
                    <p:nvPicPr>
                      <p:cNvPr id="0" name=""/>
                      <p:cNvPicPr/>
                      <p:nvPr/>
                    </p:nvPicPr>
                    <p:blipFill>
                      <a:blip r:embed="rId7"/>
                      <a:stretch>
                        <a:fillRect/>
                      </a:stretch>
                    </p:blipFill>
                    <p:spPr>
                      <a:xfrm>
                        <a:off x="9775885" y="28057475"/>
                        <a:ext cx="9408305" cy="8719929"/>
                      </a:xfrm>
                      <a:prstGeom prst="rect">
                        <a:avLst/>
                      </a:prstGeom>
                    </p:spPr>
                  </p:pic>
                </p:oleObj>
              </mc:Fallback>
            </mc:AlternateContent>
          </a:graphicData>
        </a:graphic>
      </p:graphicFrame>
      <p:sp>
        <p:nvSpPr>
          <p:cNvPr id="5" name="TextBox 4"/>
          <p:cNvSpPr txBox="1"/>
          <p:nvPr/>
        </p:nvSpPr>
        <p:spPr>
          <a:xfrm>
            <a:off x="19748499" y="27830547"/>
            <a:ext cx="9600760" cy="10187405"/>
          </a:xfrm>
          <a:prstGeom prst="rect">
            <a:avLst/>
          </a:prstGeom>
          <a:noFill/>
        </p:spPr>
        <p:txBody>
          <a:bodyPr wrap="square" rtlCol="0">
            <a:spAutoFit/>
          </a:bodyPr>
          <a:lstStyle/>
          <a:p>
            <a:r>
              <a:rPr lang="en-GB" sz="3200" b="1" dirty="0" smtClean="0">
                <a:solidFill>
                  <a:srgbClr val="0099CC"/>
                </a:solidFill>
                <a:latin typeface="Calibri" panose="020F0502020204030204" pitchFamily="34" charset="0"/>
                <a:cs typeface="Calibri" panose="020F0502020204030204" pitchFamily="34" charset="0"/>
              </a:rPr>
              <a:t>Implications for Researchers </a:t>
            </a:r>
            <a:endParaRPr lang="en-GB" sz="3200" b="1" dirty="0" smtClean="0">
              <a:solidFill>
                <a:srgbClr val="0099CC"/>
              </a:solidFill>
              <a:latin typeface="Calibri" panose="020F0502020204030204" pitchFamily="34" charset="0"/>
              <a:cs typeface="Calibri" panose="020F0502020204030204" pitchFamily="34" charset="0"/>
            </a:endParaRPr>
          </a:p>
          <a:p>
            <a:endParaRPr lang="en-GB" sz="3200" b="1" dirty="0">
              <a:solidFill>
                <a:srgbClr val="0099CC"/>
              </a:solidFill>
              <a:latin typeface="Calibri" panose="020F0502020204030204" pitchFamily="34" charset="0"/>
              <a:cs typeface="Calibri" panose="020F0502020204030204" pitchFamily="34" charset="0"/>
            </a:endParaRPr>
          </a:p>
          <a:p>
            <a:pPr marL="514350" indent="-514350">
              <a:buAutoNum type="arabicPeriod"/>
            </a:pPr>
            <a:r>
              <a:rPr lang="en-US" sz="3200" dirty="0" smtClean="0">
                <a:latin typeface="Calibri"/>
                <a:cs typeface="Calibri"/>
              </a:rPr>
              <a:t>Markets can </a:t>
            </a:r>
            <a:r>
              <a:rPr lang="en-US" sz="3200" dirty="0">
                <a:latin typeface="Calibri"/>
                <a:cs typeface="Calibri"/>
              </a:rPr>
              <a:t>be </a:t>
            </a:r>
            <a:r>
              <a:rPr lang="en-US" sz="3200" dirty="0" err="1">
                <a:latin typeface="Calibri"/>
                <a:cs typeface="Calibri"/>
              </a:rPr>
              <a:t>analysed</a:t>
            </a:r>
            <a:r>
              <a:rPr lang="en-US" sz="3200" dirty="0">
                <a:latin typeface="Calibri"/>
                <a:cs typeface="Calibri"/>
              </a:rPr>
              <a:t> in </a:t>
            </a:r>
            <a:r>
              <a:rPr lang="en-US" sz="3200" dirty="0" smtClean="0">
                <a:latin typeface="Calibri"/>
                <a:cs typeface="Calibri"/>
              </a:rPr>
              <a:t>context to extend established knowledge to new areas.</a:t>
            </a:r>
          </a:p>
          <a:p>
            <a:pPr marL="514350" indent="-514350">
              <a:buAutoNum type="arabicPeriod"/>
            </a:pPr>
            <a:r>
              <a:rPr lang="en-US" sz="3200" dirty="0" smtClean="0">
                <a:latin typeface="Calibri"/>
                <a:cs typeface="Calibri"/>
              </a:rPr>
              <a:t>Predictive </a:t>
            </a:r>
            <a:r>
              <a:rPr lang="en-US" sz="3200" dirty="0">
                <a:latin typeface="Calibri"/>
                <a:cs typeface="Calibri"/>
              </a:rPr>
              <a:t>power of stochastic </a:t>
            </a:r>
            <a:r>
              <a:rPr lang="en-US" sz="3200" dirty="0" smtClean="0">
                <a:latin typeface="Calibri"/>
                <a:cs typeface="Calibri"/>
              </a:rPr>
              <a:t>models bridge the gap between stated intention and actual </a:t>
            </a:r>
            <a:r>
              <a:rPr lang="en-US" sz="3200" dirty="0" err="1" smtClean="0">
                <a:latin typeface="Calibri"/>
                <a:cs typeface="Calibri"/>
              </a:rPr>
              <a:t>behaviour</a:t>
            </a:r>
            <a:endParaRPr lang="en-US" sz="3200" dirty="0">
              <a:latin typeface="Calibri"/>
              <a:cs typeface="Calibri"/>
            </a:endParaRPr>
          </a:p>
          <a:p>
            <a:pPr marL="514350" indent="-514350">
              <a:buAutoNum type="arabicPeriod"/>
            </a:pPr>
            <a:r>
              <a:rPr lang="en-US" sz="3200" dirty="0" smtClean="0">
                <a:latin typeface="Calibri"/>
                <a:cs typeface="Calibri"/>
              </a:rPr>
              <a:t>Better </a:t>
            </a:r>
            <a:r>
              <a:rPr lang="en-US" sz="3200" dirty="0" err="1" smtClean="0">
                <a:latin typeface="Calibri"/>
                <a:cs typeface="Calibri"/>
              </a:rPr>
              <a:t>modelling</a:t>
            </a:r>
            <a:r>
              <a:rPr lang="en-US" sz="3200" dirty="0" smtClean="0">
                <a:latin typeface="Calibri"/>
                <a:cs typeface="Calibri"/>
              </a:rPr>
              <a:t> can generate improved theory for </a:t>
            </a:r>
            <a:r>
              <a:rPr lang="en-US" sz="3200" dirty="0" err="1" smtClean="0">
                <a:latin typeface="Calibri"/>
                <a:cs typeface="Calibri"/>
              </a:rPr>
              <a:t>industiral</a:t>
            </a:r>
            <a:r>
              <a:rPr lang="en-US" sz="3200" dirty="0" smtClean="0">
                <a:latin typeface="Calibri"/>
                <a:cs typeface="Calibri"/>
              </a:rPr>
              <a:t> market interactions.</a:t>
            </a:r>
            <a:endParaRPr lang="en-US" sz="3200" dirty="0" smtClean="0">
              <a:latin typeface="Calibri"/>
              <a:cs typeface="Calibri"/>
            </a:endParaRPr>
          </a:p>
          <a:p>
            <a:endParaRPr lang="en-US" sz="3200" dirty="0" smtClean="0"/>
          </a:p>
          <a:p>
            <a:r>
              <a:rPr lang="en-GB" sz="3200" b="1" dirty="0" smtClean="0">
                <a:solidFill>
                  <a:srgbClr val="0099CC"/>
                </a:solidFill>
                <a:latin typeface="Calibri" panose="020F0502020204030204" pitchFamily="34" charset="0"/>
                <a:cs typeface="Calibri" panose="020F0502020204030204" pitchFamily="34" charset="0"/>
              </a:rPr>
              <a:t>Implications for </a:t>
            </a:r>
            <a:r>
              <a:rPr lang="en-GB" sz="3200" b="1" dirty="0" smtClean="0">
                <a:solidFill>
                  <a:srgbClr val="0099CC"/>
                </a:solidFill>
                <a:latin typeface="Calibri" panose="020F0502020204030204" pitchFamily="34" charset="0"/>
                <a:cs typeface="Calibri" panose="020F0502020204030204" pitchFamily="34" charset="0"/>
              </a:rPr>
              <a:t>Managers</a:t>
            </a:r>
          </a:p>
          <a:p>
            <a:endParaRPr lang="en-US" sz="3200" dirty="0" smtClean="0"/>
          </a:p>
          <a:p>
            <a:pPr marL="514350" indent="-514350">
              <a:buAutoNum type="arabicPeriod"/>
            </a:pPr>
            <a:r>
              <a:rPr lang="en-US" sz="3200" dirty="0" smtClean="0">
                <a:latin typeface="Calibri"/>
                <a:cs typeface="Calibri"/>
              </a:rPr>
              <a:t>Sales </a:t>
            </a:r>
            <a:r>
              <a:rPr lang="en-US" sz="3200" dirty="0" smtClean="0">
                <a:latin typeface="Calibri"/>
                <a:cs typeface="Calibri"/>
              </a:rPr>
              <a:t>increases come from </a:t>
            </a:r>
            <a:r>
              <a:rPr lang="en-US" sz="3200" dirty="0">
                <a:latin typeface="Calibri"/>
                <a:cs typeface="Calibri"/>
              </a:rPr>
              <a:t>attracting new customers across </a:t>
            </a:r>
            <a:r>
              <a:rPr lang="en-US" sz="3200" dirty="0" smtClean="0">
                <a:latin typeface="Calibri"/>
                <a:cs typeface="Calibri"/>
              </a:rPr>
              <a:t>800+ airlines, most of which are light buyers</a:t>
            </a:r>
          </a:p>
          <a:p>
            <a:pPr marL="514350" indent="-514350">
              <a:buAutoNum type="arabicPeriod"/>
            </a:pPr>
            <a:r>
              <a:rPr lang="en-US" sz="3200" dirty="0" smtClean="0">
                <a:latin typeface="Calibri"/>
                <a:cs typeface="Calibri"/>
              </a:rPr>
              <a:t>Marketing should be directed to </a:t>
            </a:r>
            <a:r>
              <a:rPr lang="en-US" sz="3200" u="sng" dirty="0" smtClean="0">
                <a:latin typeface="Calibri"/>
                <a:cs typeface="Calibri"/>
              </a:rPr>
              <a:t>all</a:t>
            </a:r>
            <a:r>
              <a:rPr lang="en-US" sz="3200" dirty="0" smtClean="0">
                <a:latin typeface="Calibri"/>
                <a:cs typeface="Calibri"/>
              </a:rPr>
              <a:t> potential buyers</a:t>
            </a:r>
          </a:p>
          <a:p>
            <a:pPr marL="514350" indent="-514350">
              <a:buAutoNum type="arabicPeriod"/>
            </a:pPr>
            <a:r>
              <a:rPr lang="en-US" sz="3200" dirty="0" smtClean="0">
                <a:latin typeface="Calibri"/>
                <a:cs typeface="Calibri"/>
              </a:rPr>
              <a:t>Frequency </a:t>
            </a:r>
            <a:r>
              <a:rPr lang="en-US" sz="3200" dirty="0">
                <a:latin typeface="Calibri"/>
                <a:cs typeface="Calibri"/>
              </a:rPr>
              <a:t>of purchase doesn’t </a:t>
            </a:r>
            <a:r>
              <a:rPr lang="en-US" sz="3200" dirty="0" smtClean="0">
                <a:latin typeface="Calibri"/>
                <a:cs typeface="Calibri"/>
              </a:rPr>
              <a:t>vary, </a:t>
            </a:r>
            <a:r>
              <a:rPr lang="en-US" sz="3200" dirty="0">
                <a:latin typeface="Calibri"/>
                <a:cs typeface="Calibri"/>
              </a:rPr>
              <a:t>so strategies to capture more of a company’s capital allocations won</a:t>
            </a:r>
            <a:r>
              <a:rPr lang="fr-FR" sz="3200" dirty="0">
                <a:latin typeface="Calibri"/>
                <a:cs typeface="Calibri"/>
              </a:rPr>
              <a:t>’</a:t>
            </a:r>
            <a:r>
              <a:rPr lang="en-US" sz="3200" dirty="0">
                <a:latin typeface="Calibri"/>
                <a:cs typeface="Calibri"/>
              </a:rPr>
              <a:t>t </a:t>
            </a:r>
            <a:r>
              <a:rPr lang="en-US" sz="3200" dirty="0" smtClean="0">
                <a:latin typeface="Calibri"/>
                <a:cs typeface="Calibri"/>
              </a:rPr>
              <a:t>work</a:t>
            </a:r>
          </a:p>
          <a:p>
            <a:pPr marL="514350" indent="-514350">
              <a:buAutoNum type="arabicPeriod"/>
            </a:pPr>
            <a:r>
              <a:rPr lang="en-US" sz="3200" u="sng" dirty="0" smtClean="0">
                <a:latin typeface="Calibri"/>
                <a:cs typeface="Calibri"/>
              </a:rPr>
              <a:t>But </a:t>
            </a:r>
            <a:r>
              <a:rPr lang="en-US" sz="3200" u="sng" dirty="0">
                <a:latin typeface="Calibri"/>
                <a:cs typeface="Calibri"/>
              </a:rPr>
              <a:t>strategies to increase market penetration </a:t>
            </a:r>
            <a:r>
              <a:rPr lang="en-US" sz="3200" u="sng" dirty="0" smtClean="0">
                <a:latin typeface="Calibri"/>
                <a:cs typeface="Calibri"/>
              </a:rPr>
              <a:t>will</a:t>
            </a:r>
          </a:p>
          <a:p>
            <a:pPr marL="514350" indent="-514350">
              <a:buAutoNum type="arabicPeriod"/>
            </a:pPr>
            <a:r>
              <a:rPr lang="en-US" sz="3200" dirty="0" smtClean="0">
                <a:latin typeface="Calibri"/>
                <a:cs typeface="Calibri"/>
              </a:rPr>
              <a:t>Loyalty to manufacturers can be </a:t>
            </a:r>
            <a:r>
              <a:rPr lang="en-US" sz="3200" dirty="0" err="1" smtClean="0">
                <a:latin typeface="Calibri"/>
                <a:cs typeface="Calibri"/>
              </a:rPr>
              <a:t>bult</a:t>
            </a:r>
            <a:r>
              <a:rPr lang="en-US" sz="3200" dirty="0" smtClean="0">
                <a:latin typeface="Calibri"/>
                <a:cs typeface="Calibri"/>
              </a:rPr>
              <a:t> through growth</a:t>
            </a:r>
            <a:endParaRPr lang="en-US" sz="4000" dirty="0" smtClean="0"/>
          </a:p>
          <a:p>
            <a:endParaRPr lang="en-US" sz="4000" dirty="0"/>
          </a:p>
        </p:txBody>
      </p:sp>
      <p:sp>
        <p:nvSpPr>
          <p:cNvPr id="34" name="TextBox 33"/>
          <p:cNvSpPr txBox="1"/>
          <p:nvPr/>
        </p:nvSpPr>
        <p:spPr>
          <a:xfrm>
            <a:off x="970487" y="35732145"/>
            <a:ext cx="10569100" cy="861774"/>
          </a:xfrm>
          <a:prstGeom prst="rect">
            <a:avLst/>
          </a:prstGeom>
          <a:noFill/>
        </p:spPr>
        <p:txBody>
          <a:bodyPr wrap="square" rtlCol="0">
            <a:spAutoFit/>
          </a:bodyPr>
          <a:lstStyle/>
          <a:p>
            <a:r>
              <a:rPr lang="en-GB" sz="5000" b="1" dirty="0" smtClean="0">
                <a:solidFill>
                  <a:srgbClr val="0099CC"/>
                </a:solidFill>
                <a:latin typeface="Calibri" panose="020F0502020204030204" pitchFamily="34" charset="0"/>
                <a:cs typeface="Calibri" panose="020F0502020204030204" pitchFamily="34" charset="0"/>
              </a:rPr>
              <a:t>Airlines buy from too many suppliers</a:t>
            </a:r>
            <a:endParaRPr lang="en-GB" sz="5000" b="1" dirty="0">
              <a:solidFill>
                <a:srgbClr val="0099CC"/>
              </a:solidFill>
              <a:latin typeface="Calibri" panose="020F0502020204030204" pitchFamily="34" charset="0"/>
              <a:cs typeface="Calibri" panose="020F0502020204030204" pitchFamily="34" charset="0"/>
            </a:endParaRPr>
          </a:p>
        </p:txBody>
      </p:sp>
      <p:sp>
        <p:nvSpPr>
          <p:cNvPr id="42" name="Oval 41"/>
          <p:cNvSpPr/>
          <p:nvPr/>
        </p:nvSpPr>
        <p:spPr bwMode="auto">
          <a:xfrm>
            <a:off x="11902287" y="35049778"/>
            <a:ext cx="6550067" cy="3492388"/>
          </a:xfrm>
          <a:prstGeom prst="ellipse">
            <a:avLst/>
          </a:prstGeom>
          <a:solidFill>
            <a:srgbClr val="0099CC"/>
          </a:solidFill>
          <a:ln w="9525" cap="flat" cmpd="sng" algn="ctr">
            <a:solidFill>
              <a:schemeClr val="tx1">
                <a:lumMod val="75000"/>
                <a:lumOff val="25000"/>
              </a:schemeClr>
            </a:solidFill>
            <a:prstDash val="solid"/>
            <a:round/>
            <a:headEnd type="none" w="med" len="med"/>
            <a:tailEnd type="none" w="med" len="med"/>
          </a:ln>
          <a:effectLst>
            <a:outerShdw blurRad="431800" dist="3937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2800" dirty="0" smtClean="0">
                <a:solidFill>
                  <a:srgbClr val="FFFFFF"/>
                </a:solidFill>
                <a:latin typeface="Calibri"/>
                <a:cs typeface="Calibri"/>
              </a:rPr>
              <a:t>This </a:t>
            </a:r>
            <a:r>
              <a:rPr lang="en-US" sz="2800" dirty="0">
                <a:solidFill>
                  <a:srgbClr val="FFFFFF"/>
                </a:solidFill>
                <a:latin typeface="Calibri"/>
                <a:cs typeface="Calibri"/>
              </a:rPr>
              <a:t>research makes us question all our thinking about industrial market </a:t>
            </a:r>
            <a:r>
              <a:rPr lang="en-US" sz="2800" dirty="0" err="1">
                <a:solidFill>
                  <a:srgbClr val="FFFFFF"/>
                </a:solidFill>
                <a:latin typeface="Calibri"/>
                <a:cs typeface="Calibri"/>
              </a:rPr>
              <a:t>behaviour</a:t>
            </a:r>
            <a:r>
              <a:rPr lang="en-US" sz="2800" dirty="0" smtClean="0">
                <a:solidFill>
                  <a:srgbClr val="FFFFFF"/>
                </a:solidFill>
                <a:latin typeface="Calibri"/>
                <a:cs typeface="Calibri"/>
              </a:rPr>
              <a:t>.</a:t>
            </a:r>
            <a:endParaRPr lang="en-US" sz="2800" dirty="0">
              <a:solidFill>
                <a:srgbClr val="FFFFFF"/>
              </a:solidFill>
              <a:latin typeface="Calibri"/>
              <a:cs typeface="Calibri"/>
            </a:endParaRPr>
          </a:p>
          <a:p>
            <a:pPr algn="ctr"/>
            <a:r>
              <a:rPr lang="en-US" sz="2800" dirty="0">
                <a:solidFill>
                  <a:srgbClr val="FFFFFF"/>
                </a:solidFill>
                <a:latin typeface="Calibri"/>
                <a:cs typeface="Calibri"/>
              </a:rPr>
              <a:t>Prof. </a:t>
            </a:r>
            <a:r>
              <a:rPr lang="en-US" sz="2800" dirty="0" err="1">
                <a:solidFill>
                  <a:srgbClr val="FFFFFF"/>
                </a:solidFill>
                <a:latin typeface="Calibri"/>
                <a:cs typeface="Calibri"/>
              </a:rPr>
              <a:t>Øyvind</a:t>
            </a:r>
            <a:r>
              <a:rPr lang="en-US" sz="2800" dirty="0">
                <a:solidFill>
                  <a:srgbClr val="FFFFFF"/>
                </a:solidFill>
                <a:latin typeface="Calibri"/>
                <a:cs typeface="Calibri"/>
              </a:rPr>
              <a:t> </a:t>
            </a:r>
            <a:r>
              <a:rPr lang="en-US" sz="2800" dirty="0" err="1" smtClean="0">
                <a:solidFill>
                  <a:srgbClr val="FFFFFF"/>
                </a:solidFill>
                <a:latin typeface="Calibri"/>
                <a:cs typeface="Calibri"/>
              </a:rPr>
              <a:t>Bøhren</a:t>
            </a:r>
            <a:endParaRPr lang="en-US" sz="2800" dirty="0">
              <a:solidFill>
                <a:srgbClr val="FFFFFF"/>
              </a:solidFill>
              <a:latin typeface="Calibri"/>
              <a:cs typeface="Calibri"/>
            </a:endParaRPr>
          </a:p>
          <a:p>
            <a:pPr algn="ctr"/>
            <a:r>
              <a:rPr lang="en-US" sz="2800" dirty="0" smtClean="0">
                <a:solidFill>
                  <a:srgbClr val="FFFFFF"/>
                </a:solidFill>
                <a:latin typeface="Calibri"/>
                <a:cs typeface="Calibri"/>
              </a:rPr>
              <a:t>BI, Oslo</a:t>
            </a:r>
            <a:endParaRPr lang="en-GB" sz="2800" dirty="0">
              <a:solidFill>
                <a:srgbClr val="FFFFFF"/>
              </a:solidFill>
              <a:latin typeface="Calibri"/>
              <a:cs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1386712971"/>
              </p:ext>
            </p:extLst>
          </p:nvPr>
        </p:nvGraphicFramePr>
        <p:xfrm>
          <a:off x="1003538" y="36777404"/>
          <a:ext cx="10032311" cy="5016404"/>
        </p:xfrm>
        <a:graphic>
          <a:graphicData uri="http://schemas.openxmlformats.org/drawingml/2006/table">
            <a:tbl>
              <a:tblPr/>
              <a:tblGrid>
                <a:gridCol w="1679081"/>
                <a:gridCol w="1587804"/>
                <a:gridCol w="1380699"/>
                <a:gridCol w="1607430"/>
                <a:gridCol w="1397169"/>
                <a:gridCol w="1137499"/>
                <a:gridCol w="1242629"/>
              </a:tblGrid>
              <a:tr h="634905">
                <a:tc>
                  <a:txBody>
                    <a:bodyPr/>
                    <a:lstStyle/>
                    <a:p>
                      <a:pPr algn="l" fontAlgn="b"/>
                      <a:r>
                        <a:rPr lang="en-US" sz="2800" b="1" i="0" u="none" strike="noStrike">
                          <a:effectLst/>
                          <a:latin typeface="Arial"/>
                        </a:rPr>
                        <a:t>Buyers of</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2800" b="0" i="0" u="none" strike="noStrike" dirty="0">
                          <a:effectLst/>
                          <a:latin typeface="Arial"/>
                        </a:rPr>
                        <a:t>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2800" b="1" i="0" u="none" strike="noStrike">
                          <a:effectLst/>
                          <a:latin typeface="Arial"/>
                        </a:rPr>
                        <a:t>Who also bought</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2800" b="0" i="0" u="none" strike="noStrike">
                          <a:effectLst/>
                          <a:latin typeface="Arial"/>
                        </a:rPr>
                        <a:t>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2800" b="0" i="0" u="none" strike="noStrike">
                          <a:effectLst/>
                          <a:latin typeface="Arial"/>
                        </a:rPr>
                        <a:t>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2800" b="0" i="0" u="none" strike="noStrike">
                          <a:effectLst/>
                          <a:latin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79060">
                <a:tc>
                  <a:txBody>
                    <a:bodyPr/>
                    <a:lstStyle/>
                    <a:p>
                      <a:pPr algn="l" fontAlgn="b"/>
                      <a:r>
                        <a:rPr lang="en-US" sz="2800" b="0" i="0" u="none" strike="noStrike">
                          <a:effectLst/>
                          <a:latin typeface="Arial"/>
                        </a:rPr>
                        <a:t>%</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2400" b="0" i="0" u="none" strike="noStrike">
                          <a:effectLst/>
                          <a:latin typeface="Arial"/>
                        </a:rPr>
                        <a:t>Boeing</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effectLst/>
                          <a:latin typeface="Arial"/>
                        </a:rPr>
                        <a:t>Airbus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effectLst/>
                          <a:latin typeface="Arial"/>
                        </a:rPr>
                        <a:t>Canadair</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effectLst/>
                          <a:latin typeface="Arial"/>
                        </a:rPr>
                        <a:t>Embraer</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effectLst/>
                          <a:latin typeface="Arial"/>
                        </a:rPr>
                        <a:t>ATR</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effectLst/>
                          <a:latin typeface="Arial"/>
                        </a:rPr>
                        <a:t>Other</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379060">
                <a:tc>
                  <a:txBody>
                    <a:bodyPr/>
                    <a:lstStyle/>
                    <a:p>
                      <a:pPr algn="l" fontAlgn="b"/>
                      <a:r>
                        <a:rPr lang="en-US" sz="2800" b="0" i="0" u="none" strike="noStrike">
                          <a:effectLst/>
                          <a:latin typeface="Arial"/>
                        </a:rPr>
                        <a:t>Boeing</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2800" b="0" i="0" u="none" strike="noStrike">
                        <a:effectLst/>
                        <a:latin typeface="Arial"/>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800" b="0" i="0" u="none" strike="noStrike" dirty="0">
                          <a:effectLst/>
                          <a:latin typeface="Arial"/>
                        </a:rPr>
                        <a:t>80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800" b="0" i="0" u="none" strike="noStrike">
                          <a:effectLst/>
                          <a:latin typeface="Arial"/>
                        </a:rPr>
                        <a:t>16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800" b="0" i="0" u="none" strike="noStrike" dirty="0">
                          <a:effectLst/>
                          <a:latin typeface="Arial"/>
                        </a:rPr>
                        <a:t>14</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800" b="0" i="0" u="none" strike="noStrike">
                          <a:effectLst/>
                          <a:latin typeface="Arial"/>
                        </a:rPr>
                        <a:t>14</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800" b="0" i="0" u="none" strike="noStrike">
                          <a:effectLst/>
                          <a:latin typeface="Arial"/>
                        </a:rPr>
                        <a:t>6</a:t>
                      </a: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79060">
                <a:tc>
                  <a:txBody>
                    <a:bodyPr/>
                    <a:lstStyle/>
                    <a:p>
                      <a:pPr algn="l" fontAlgn="b"/>
                      <a:r>
                        <a:rPr lang="en-US" sz="2800" b="0" i="0" u="none" strike="noStrike">
                          <a:effectLst/>
                          <a:latin typeface="Arial"/>
                        </a:rPr>
                        <a:t>Airbus</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2800" b="0" i="0" u="none" strike="noStrike">
                          <a:effectLst/>
                          <a:latin typeface="Arial"/>
                        </a:rPr>
                        <a:t>77</a:t>
                      </a:r>
                    </a:p>
                  </a:txBody>
                  <a:tcPr marL="12700" marR="12700" marT="12700" marB="0" anchor="b">
                    <a:lnL>
                      <a:noFill/>
                    </a:lnL>
                    <a:lnR>
                      <a:noFill/>
                    </a:lnR>
                    <a:lnT>
                      <a:noFill/>
                    </a:lnT>
                    <a:lnB>
                      <a:noFill/>
                    </a:lnB>
                  </a:tcPr>
                </a:tc>
                <a:tc>
                  <a:txBody>
                    <a:bodyPr/>
                    <a:lstStyle/>
                    <a:p>
                      <a:pPr algn="ctr"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10</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15</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15</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6</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r>
              <a:tr h="379060">
                <a:tc>
                  <a:txBody>
                    <a:bodyPr/>
                    <a:lstStyle/>
                    <a:p>
                      <a:pPr algn="l" fontAlgn="b"/>
                      <a:r>
                        <a:rPr lang="en-US" sz="2800" b="0" i="0" u="none" strike="noStrike">
                          <a:effectLst/>
                          <a:latin typeface="Arial"/>
                        </a:rPr>
                        <a:t>Canadair</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2800" b="0" i="0" u="none" strike="noStrike">
                          <a:effectLst/>
                          <a:latin typeface="Arial"/>
                        </a:rPr>
                        <a:t>44</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33</a:t>
                      </a:r>
                    </a:p>
                  </a:txBody>
                  <a:tcPr marL="12700" marR="12700" marT="12700" marB="0" anchor="b">
                    <a:lnL>
                      <a:noFill/>
                    </a:lnL>
                    <a:lnR>
                      <a:noFill/>
                    </a:lnR>
                    <a:lnT>
                      <a:noFill/>
                    </a:lnT>
                    <a:lnB>
                      <a:noFill/>
                    </a:lnB>
                  </a:tcPr>
                </a:tc>
                <a:tc>
                  <a:txBody>
                    <a:bodyPr/>
                    <a:lstStyle/>
                    <a:p>
                      <a:pPr algn="ctr"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28</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22</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22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r>
              <a:tr h="379060">
                <a:tc>
                  <a:txBody>
                    <a:bodyPr/>
                    <a:lstStyle/>
                    <a:p>
                      <a:pPr algn="l" fontAlgn="b"/>
                      <a:r>
                        <a:rPr lang="en-US" sz="2800" b="0" i="0" u="none" strike="noStrike">
                          <a:effectLst/>
                          <a:latin typeface="Arial"/>
                        </a:rPr>
                        <a:t>Embraer</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2800" b="0" i="0" u="none" strike="noStrike">
                          <a:effectLst/>
                          <a:latin typeface="Arial"/>
                        </a:rPr>
                        <a:t>32</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36</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23</a:t>
                      </a:r>
                    </a:p>
                  </a:txBody>
                  <a:tcPr marL="12700" marR="12700" marT="12700" marB="0" anchor="b">
                    <a:lnL>
                      <a:noFill/>
                    </a:lnL>
                    <a:lnR>
                      <a:noFill/>
                    </a:lnR>
                    <a:lnT>
                      <a:noFill/>
                    </a:lnT>
                    <a:lnB>
                      <a:noFill/>
                    </a:lnB>
                  </a:tcPr>
                </a:tc>
                <a:tc>
                  <a:txBody>
                    <a:bodyPr/>
                    <a:lstStyle/>
                    <a:p>
                      <a:pPr algn="ctr"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18</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r>
              <a:tr h="379060">
                <a:tc>
                  <a:txBody>
                    <a:bodyPr/>
                    <a:lstStyle/>
                    <a:p>
                      <a:pPr algn="l" fontAlgn="b"/>
                      <a:r>
                        <a:rPr lang="en-US" sz="2800" b="0" i="0" u="none" strike="noStrike">
                          <a:effectLst/>
                          <a:latin typeface="Arial"/>
                        </a:rPr>
                        <a:t>ATR</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2800" b="0" i="0" u="none" strike="noStrike">
                          <a:effectLst/>
                          <a:latin typeface="Arial"/>
                        </a:rPr>
                        <a:t>40</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47</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20</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27</a:t>
                      </a:r>
                    </a:p>
                  </a:txBody>
                  <a:tcPr marL="12700" marR="12700" marT="12700" marB="0" anchor="b">
                    <a:lnL>
                      <a:noFill/>
                    </a:lnL>
                    <a:lnR>
                      <a:noFill/>
                    </a:lnR>
                    <a:lnT>
                      <a:noFill/>
                    </a:lnT>
                    <a:lnB>
                      <a:noFill/>
                    </a:lnB>
                  </a:tcPr>
                </a:tc>
                <a:tc>
                  <a:txBody>
                    <a:bodyPr/>
                    <a:lstStyle/>
                    <a:p>
                      <a:pPr algn="l"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ctr" fontAlgn="b"/>
                      <a:r>
                        <a:rPr lang="en-US" sz="2800" b="0" i="0" u="none" strike="noStrike" dirty="0">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r>
              <a:tr h="379060">
                <a:tc>
                  <a:txBody>
                    <a:bodyPr/>
                    <a:lstStyle/>
                    <a:p>
                      <a:pPr algn="l" fontAlgn="b"/>
                      <a:r>
                        <a:rPr lang="en-US" sz="2800" b="0" i="0" u="none" strike="noStrike">
                          <a:effectLst/>
                          <a:latin typeface="Arial"/>
                        </a:rPr>
                        <a:t>Other</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2800" b="0" i="0" u="none" strike="noStrike">
                          <a:effectLst/>
                          <a:latin typeface="Arial"/>
                        </a:rPr>
                        <a:t>15</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15</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10</a:t>
                      </a:r>
                    </a:p>
                  </a:txBody>
                  <a:tcPr marL="12700" marR="12700" marT="12700" marB="0" anchor="b">
                    <a:lnL>
                      <a:noFill/>
                    </a:lnL>
                    <a:lnR>
                      <a:noFill/>
                    </a:lnR>
                    <a:lnT>
                      <a:noFill/>
                    </a:lnT>
                    <a:lnB>
                      <a:noFill/>
                    </a:lnB>
                  </a:tcPr>
                </a:tc>
                <a:tc>
                  <a:txBody>
                    <a:bodyPr/>
                    <a:lstStyle/>
                    <a:p>
                      <a:pPr algn="ctr" fontAlgn="b"/>
                      <a:r>
                        <a:rPr lang="en-US" sz="2800" b="0" i="0" u="none" strike="noStrike">
                          <a:effectLst/>
                          <a:latin typeface="Arial"/>
                        </a:rPr>
                        <a:t>5</a:t>
                      </a:r>
                    </a:p>
                  </a:txBody>
                  <a:tcPr marL="12700" marR="12700" marT="12700" marB="0" anchor="b">
                    <a:lnL>
                      <a:noFill/>
                    </a:lnL>
                    <a:lnR>
                      <a:noFill/>
                    </a:lnR>
                    <a:lnT>
                      <a:noFill/>
                    </a:lnT>
                    <a:lnB>
                      <a:noFill/>
                    </a:lnB>
                  </a:tcPr>
                </a:tc>
                <a:tc>
                  <a:txBody>
                    <a:bodyPr/>
                    <a:lstStyle/>
                    <a:p>
                      <a:pPr algn="l"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l" fontAlgn="b"/>
                      <a:r>
                        <a:rPr lang="en-US" sz="2800" b="0" i="0" u="none" strike="noStrike">
                          <a:effectLst/>
                          <a:latin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r>
              <a:tr h="228536">
                <a:tc>
                  <a:txBody>
                    <a:bodyPr/>
                    <a:lstStyle/>
                    <a:p>
                      <a:pPr algn="l" fontAlgn="b"/>
                      <a:r>
                        <a:rPr lang="en-US" sz="2800" b="0" i="0" u="none" strike="noStrike">
                          <a:effectLst/>
                          <a:latin typeface="Arial"/>
                        </a:rPr>
                        <a:t> </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2800" b="0" i="0" u="none" strike="noStrike">
                        <a:effectLst/>
                        <a:latin typeface="Arial"/>
                      </a:endParaRPr>
                    </a:p>
                  </a:txBody>
                  <a:tcPr marL="12700" marR="12700" marT="12700" marB="0" anchor="b">
                    <a:lnL>
                      <a:noFill/>
                    </a:lnL>
                    <a:lnR>
                      <a:noFill/>
                    </a:lnR>
                    <a:lnT>
                      <a:noFill/>
                    </a:lnT>
                    <a:lnB>
                      <a:noFill/>
                    </a:lnB>
                  </a:tcPr>
                </a:tc>
                <a:tc>
                  <a:txBody>
                    <a:bodyPr/>
                    <a:lstStyle/>
                    <a:p>
                      <a:pPr algn="l" fontAlgn="b"/>
                      <a:r>
                        <a:rPr lang="en-US" sz="2800" b="0" i="0" u="none" strike="noStrike">
                          <a:effectLst/>
                          <a:latin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r>
              <a:tr h="747164">
                <a:tc>
                  <a:txBody>
                    <a:bodyPr/>
                    <a:lstStyle/>
                    <a:p>
                      <a:pPr algn="l" fontAlgn="b"/>
                      <a:r>
                        <a:rPr lang="en-US" sz="2800" b="0" i="0" u="none" strike="noStrike" dirty="0">
                          <a:effectLst/>
                          <a:latin typeface="Arial"/>
                        </a:rPr>
                        <a:t>Average </a:t>
                      </a:r>
                      <a:r>
                        <a:rPr lang="en-US" sz="2800" b="0" i="0" u="none" strike="noStrike" dirty="0" smtClean="0">
                          <a:effectLst/>
                          <a:latin typeface="Arial"/>
                        </a:rPr>
                        <a:t>Dup</a:t>
                      </a:r>
                      <a:endParaRPr lang="en-US" sz="2800" b="0" i="0" u="none" strike="noStrike" dirty="0">
                        <a:effectLst/>
                        <a:latin typeface="Arial"/>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effectLst/>
                          <a:latin typeface="Arial"/>
                        </a:rPr>
                        <a:t>42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effectLst/>
                          <a:latin typeface="Arial"/>
                        </a:rPr>
                        <a:t>42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effectLst/>
                          <a:latin typeface="Arial"/>
                        </a:rPr>
                        <a:t>16</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effectLst/>
                          <a:latin typeface="Arial"/>
                        </a:rPr>
                        <a:t>18</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effectLst/>
                          <a:latin typeface="Arial"/>
                        </a:rPr>
                        <a:t>17</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effectLst/>
                          <a:latin typeface="Arial"/>
                        </a:rPr>
                        <a:t>7</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pic>
        <p:nvPicPr>
          <p:cNvPr id="24" name="Picture 23" descr="170554446.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8948" y="17765872"/>
            <a:ext cx="9619759" cy="6416304"/>
          </a:xfrm>
          <a:prstGeom prst="rect">
            <a:avLst/>
          </a:prstGeom>
        </p:spPr>
      </p:pic>
      <p:pic>
        <p:nvPicPr>
          <p:cNvPr id="3168" name="Picture 3167" descr="2F4729C200000578-3355963-image-a-14_1449838632987.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00027" y="24178050"/>
            <a:ext cx="3684163" cy="1987356"/>
          </a:xfrm>
          <a:prstGeom prst="rect">
            <a:avLst/>
          </a:prstGeom>
        </p:spPr>
      </p:pic>
      <p:sp>
        <p:nvSpPr>
          <p:cNvPr id="39" name="Folded Corner 38"/>
          <p:cNvSpPr/>
          <p:nvPr/>
        </p:nvSpPr>
        <p:spPr bwMode="auto">
          <a:xfrm rot="271886">
            <a:off x="18917415" y="15244192"/>
            <a:ext cx="10530348" cy="12189425"/>
          </a:xfrm>
          <a:prstGeom prst="foldedCorner">
            <a:avLst>
              <a:gd name="adj" fmla="val 13627"/>
            </a:avLst>
          </a:prstGeom>
          <a:pattFill prst="pct50">
            <a:fgClr>
              <a:srgbClr val="CCFFCC"/>
            </a:fgClr>
            <a:bgClr>
              <a:srgbClr val="FFFFFF"/>
            </a:bgClr>
          </a:pattFill>
          <a:ln w="9525" cap="flat" cmpd="sng" algn="ctr">
            <a:noFill/>
            <a:prstDash val="solid"/>
            <a:round/>
            <a:headEnd type="none" w="med" len="med"/>
            <a:tailEnd type="none" w="med" len="med"/>
          </a:ln>
          <a:effectLst>
            <a:outerShdw blurRad="593725" dist="2159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indent="0" algn="ctr" defTabSz="8636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chemeClr val="tx1"/>
                </a:solidFill>
                <a:effectLst/>
                <a:latin typeface="Calibri"/>
                <a:cs typeface="Calibri"/>
              </a:rPr>
              <a:t>Our Contribution</a:t>
            </a:r>
            <a:endParaRPr lang="en-US" sz="3200" b="1" dirty="0">
              <a:latin typeface="Calibri"/>
              <a:cs typeface="Calibri"/>
            </a:endParaRPr>
          </a:p>
          <a:p>
            <a:pPr marL="0" marR="0" indent="0" defTabSz="863600" rtl="0" eaLnBrk="0" fontAlgn="base" latinLnBrk="0" hangingPunct="0">
              <a:lnSpc>
                <a:spcPct val="100000"/>
              </a:lnSpc>
              <a:spcBef>
                <a:spcPct val="0"/>
              </a:spcBef>
              <a:spcAft>
                <a:spcPct val="0"/>
              </a:spcAft>
              <a:buClrTx/>
              <a:buSzTx/>
              <a:buFontTx/>
              <a:buNone/>
              <a:tabLst/>
            </a:pPr>
            <a:endParaRPr lang="en-US" sz="3600" b="1" dirty="0" smtClean="0">
              <a:latin typeface="Calibri"/>
              <a:cs typeface="Calibri"/>
            </a:endParaRPr>
          </a:p>
          <a:p>
            <a:pPr marL="0" marR="0" indent="0" algn="ctr" defTabSz="863600" rtl="0" eaLnBrk="0" fontAlgn="base" latinLnBrk="0" hangingPunct="0">
              <a:lnSpc>
                <a:spcPct val="100000"/>
              </a:lnSpc>
              <a:spcBef>
                <a:spcPct val="0"/>
              </a:spcBef>
              <a:spcAft>
                <a:spcPct val="0"/>
              </a:spcAft>
              <a:buClrTx/>
              <a:buSzTx/>
              <a:buFontTx/>
              <a:buNone/>
              <a:tabLst/>
            </a:pPr>
            <a:r>
              <a:rPr lang="en-US" sz="3600" b="1" dirty="0" smtClean="0">
                <a:latin typeface="Calibri"/>
                <a:cs typeface="Calibri"/>
              </a:rPr>
              <a:t>Capital Goods markets </a:t>
            </a:r>
            <a:r>
              <a:rPr lang="en-US" sz="3600" b="1" dirty="0" smtClean="0">
                <a:solidFill>
                  <a:srgbClr val="FF6600"/>
                </a:solidFill>
                <a:latin typeface="Calibri"/>
                <a:cs typeface="Calibri"/>
              </a:rPr>
              <a:t>have predictable structure</a:t>
            </a:r>
            <a:endParaRPr lang="en-US" sz="3600" b="1" dirty="0" smtClean="0">
              <a:solidFill>
                <a:srgbClr val="FF6600"/>
              </a:solidFill>
              <a:latin typeface="Calibri"/>
              <a:cs typeface="Calibri"/>
            </a:endParaRPr>
          </a:p>
          <a:p>
            <a:pPr marL="457200" marR="0" indent="-457200" defTabSz="863600" rtl="0" eaLnBrk="0" fontAlgn="base" latinLnBrk="0" hangingPunct="0">
              <a:lnSpc>
                <a:spcPct val="100000"/>
              </a:lnSpc>
              <a:spcBef>
                <a:spcPct val="0"/>
              </a:spcBef>
              <a:spcAft>
                <a:spcPct val="0"/>
              </a:spcAft>
              <a:buClrTx/>
              <a:buSzTx/>
              <a:buFont typeface="Arial"/>
              <a:buChar char="•"/>
              <a:tabLst/>
            </a:pPr>
            <a:r>
              <a:rPr kumimoji="0" lang="en-US" sz="3200" i="0" u="none" strike="noStrike" cap="none" normalizeH="0" baseline="0" dirty="0" smtClean="0">
                <a:ln>
                  <a:noFill/>
                </a:ln>
                <a:solidFill>
                  <a:schemeClr val="tx1"/>
                </a:solidFill>
                <a:effectLst/>
                <a:latin typeface="Calibri"/>
                <a:cs typeface="Calibri"/>
              </a:rPr>
              <a:t>The</a:t>
            </a:r>
            <a:r>
              <a:rPr kumimoji="0" lang="en-US" sz="3200" i="0" u="none" strike="noStrike" cap="none" normalizeH="0" dirty="0" smtClean="0">
                <a:ln>
                  <a:noFill/>
                </a:ln>
                <a:solidFill>
                  <a:schemeClr val="tx1"/>
                </a:solidFill>
                <a:effectLst/>
                <a:latin typeface="Calibri"/>
                <a:cs typeface="Calibri"/>
              </a:rPr>
              <a:t> customers buy from many suppliers</a:t>
            </a:r>
          </a:p>
          <a:p>
            <a:pPr marL="457200" marR="0" indent="-457200" defTabSz="863600" rtl="0" eaLnBrk="0" fontAlgn="base" latinLnBrk="0" hangingPunct="0">
              <a:lnSpc>
                <a:spcPct val="100000"/>
              </a:lnSpc>
              <a:spcBef>
                <a:spcPct val="0"/>
              </a:spcBef>
              <a:spcAft>
                <a:spcPct val="0"/>
              </a:spcAft>
              <a:buClrTx/>
              <a:buSzTx/>
              <a:buFont typeface="Arial"/>
              <a:buChar char="•"/>
              <a:tabLst/>
            </a:pPr>
            <a:r>
              <a:rPr lang="en-US" sz="3200" dirty="0" smtClean="0">
                <a:latin typeface="Calibri"/>
                <a:cs typeface="Calibri"/>
              </a:rPr>
              <a:t>But they buy more from the bigger suppliers</a:t>
            </a:r>
            <a:endParaRPr kumimoji="0" lang="en-US" sz="3200" i="0" u="none" strike="noStrike" cap="none" normalizeH="0" dirty="0" smtClean="0">
              <a:ln>
                <a:noFill/>
              </a:ln>
              <a:solidFill>
                <a:schemeClr val="tx1"/>
              </a:solidFill>
              <a:effectLst/>
              <a:latin typeface="Calibri"/>
              <a:cs typeface="Calibri"/>
            </a:endParaRPr>
          </a:p>
          <a:p>
            <a:pPr marL="457200" indent="-457200" defTabSz="863600">
              <a:buFont typeface="Arial"/>
              <a:buChar char="•"/>
            </a:pPr>
            <a:r>
              <a:rPr lang="en-US" sz="3200" dirty="0" smtClean="0">
                <a:latin typeface="Calibri"/>
                <a:cs typeface="Calibri"/>
              </a:rPr>
              <a:t>M</a:t>
            </a:r>
            <a:r>
              <a:rPr lang="en-US" sz="3200" dirty="0" smtClean="0">
                <a:latin typeface="Calibri"/>
                <a:cs typeface="Calibri"/>
              </a:rPr>
              <a:t>arket partitions are based on route length and plane size</a:t>
            </a:r>
          </a:p>
          <a:p>
            <a:pPr marL="457200" indent="-457200" defTabSz="863600">
              <a:buFont typeface="Arial"/>
              <a:buChar char="•"/>
            </a:pPr>
            <a:r>
              <a:rPr lang="en-GB" sz="3200" dirty="0" smtClean="0">
                <a:latin typeface="Calibri" panose="020F0502020204030204" pitchFamily="34" charset="0"/>
                <a:cs typeface="Calibri" panose="020F0502020204030204" pitchFamily="34" charset="0"/>
              </a:rPr>
              <a:t>Buying </a:t>
            </a:r>
            <a:r>
              <a:rPr lang="en-GB" sz="3200" dirty="0">
                <a:latin typeface="Calibri" panose="020F0502020204030204" pitchFamily="34" charset="0"/>
                <a:cs typeface="Calibri" panose="020F0502020204030204" pitchFamily="34" charset="0"/>
              </a:rPr>
              <a:t>is predictable and based on underlying stochastic propensities </a:t>
            </a:r>
            <a:r>
              <a:rPr lang="en-GB" sz="3200" dirty="0" smtClean="0">
                <a:latin typeface="Calibri" panose="020F0502020204030204" pitchFamily="34" charset="0"/>
                <a:cs typeface="Calibri" panose="020F0502020204030204" pitchFamily="34" charset="0"/>
              </a:rPr>
              <a:t>to buy </a:t>
            </a:r>
            <a:r>
              <a:rPr lang="en-GB" sz="3200" dirty="0">
                <a:latin typeface="Calibri" panose="020F0502020204030204" pitchFamily="34" charset="0"/>
                <a:cs typeface="Calibri" panose="020F0502020204030204" pitchFamily="34" charset="0"/>
              </a:rPr>
              <a:t>manufacturer </a:t>
            </a:r>
            <a:r>
              <a:rPr lang="en-GB" sz="3200" dirty="0" smtClean="0">
                <a:latin typeface="Calibri" panose="020F0502020204030204" pitchFamily="34" charset="0"/>
                <a:cs typeface="Calibri" panose="020F0502020204030204" pitchFamily="34" charset="0"/>
              </a:rPr>
              <a:t>brands</a:t>
            </a:r>
            <a:endParaRPr lang="en-US" sz="3200" b="1" dirty="0" smtClean="0">
              <a:latin typeface="Calibri"/>
              <a:cs typeface="Calibri"/>
            </a:endParaRPr>
          </a:p>
          <a:p>
            <a:pPr marL="457200" marR="0" indent="-457200" defTabSz="863600" rtl="0" eaLnBrk="0" fontAlgn="base" latinLnBrk="0" hangingPunct="0">
              <a:lnSpc>
                <a:spcPct val="100000"/>
              </a:lnSpc>
              <a:spcBef>
                <a:spcPct val="0"/>
              </a:spcBef>
              <a:spcAft>
                <a:spcPct val="0"/>
              </a:spcAft>
              <a:buClrTx/>
              <a:buSzTx/>
              <a:buFont typeface="Arial"/>
              <a:buChar char="•"/>
              <a:tabLst/>
            </a:pPr>
            <a:endParaRPr kumimoji="0" lang="en-US" sz="3200" b="1" i="0" u="none" strike="noStrike" cap="none" normalizeH="0" baseline="0" dirty="0" smtClean="0">
              <a:ln>
                <a:noFill/>
              </a:ln>
              <a:solidFill>
                <a:schemeClr val="tx1"/>
              </a:solidFill>
              <a:effectLst/>
              <a:latin typeface="Calibri"/>
              <a:cs typeface="Calibri"/>
            </a:endParaRPr>
          </a:p>
          <a:p>
            <a:pPr marR="0" algn="ctr" defTabSz="863600" rtl="0" eaLnBrk="0" fontAlgn="base" latinLnBrk="0" hangingPunct="0">
              <a:lnSpc>
                <a:spcPct val="100000"/>
              </a:lnSpc>
              <a:spcBef>
                <a:spcPct val="0"/>
              </a:spcBef>
              <a:spcAft>
                <a:spcPct val="0"/>
              </a:spcAft>
              <a:buClrTx/>
              <a:buSzTx/>
              <a:tabLst/>
            </a:pPr>
            <a:r>
              <a:rPr kumimoji="0" lang="en-US" sz="3600" b="1" i="0" u="none" strike="noStrike" cap="none" normalizeH="0" baseline="0" dirty="0" smtClean="0">
                <a:ln>
                  <a:noFill/>
                </a:ln>
                <a:solidFill>
                  <a:srgbClr val="000000"/>
                </a:solidFill>
                <a:effectLst/>
                <a:latin typeface="Calibri"/>
                <a:cs typeface="Calibri"/>
              </a:rPr>
              <a:t>Airline</a:t>
            </a:r>
            <a:r>
              <a:rPr kumimoji="0" lang="en-US" sz="3600" b="1" i="0" u="none" strike="noStrike" cap="none" normalizeH="0" dirty="0" smtClean="0">
                <a:ln>
                  <a:noFill/>
                </a:ln>
                <a:solidFill>
                  <a:srgbClr val="000000"/>
                </a:solidFill>
                <a:effectLst/>
                <a:latin typeface="Calibri"/>
                <a:cs typeface="Calibri"/>
              </a:rPr>
              <a:t> buying</a:t>
            </a:r>
            <a:r>
              <a:rPr kumimoji="0" lang="en-US" sz="3600" b="1" i="0" u="none" strike="noStrike" cap="none" normalizeH="0" baseline="0" dirty="0" smtClean="0">
                <a:ln>
                  <a:noFill/>
                </a:ln>
                <a:solidFill>
                  <a:srgbClr val="FF6600"/>
                </a:solidFill>
                <a:effectLst/>
                <a:latin typeface="Calibri"/>
                <a:cs typeface="Calibri"/>
              </a:rPr>
              <a:t> </a:t>
            </a:r>
            <a:r>
              <a:rPr kumimoji="0" lang="en-US" sz="3600" b="1" i="0" u="none" strike="noStrike" cap="none" normalizeH="0" baseline="0" dirty="0" err="1" smtClean="0">
                <a:ln>
                  <a:noFill/>
                </a:ln>
                <a:solidFill>
                  <a:srgbClr val="FF6600"/>
                </a:solidFill>
                <a:effectLst/>
                <a:latin typeface="Calibri"/>
                <a:cs typeface="Calibri"/>
              </a:rPr>
              <a:t>behaviour</a:t>
            </a:r>
            <a:r>
              <a:rPr kumimoji="0" lang="en-US" sz="3600" b="1" i="0" u="none" strike="noStrike" cap="none" normalizeH="0" baseline="0" dirty="0" smtClean="0">
                <a:ln>
                  <a:noFill/>
                </a:ln>
                <a:solidFill>
                  <a:srgbClr val="FF6600"/>
                </a:solidFill>
                <a:effectLst/>
                <a:latin typeface="Calibri"/>
                <a:cs typeface="Calibri"/>
              </a:rPr>
              <a:t> </a:t>
            </a:r>
            <a:r>
              <a:rPr kumimoji="0" lang="en-US" sz="3600" b="1" i="0" u="none" strike="noStrike" cap="none" normalizeH="0" baseline="0" dirty="0" smtClean="0">
                <a:ln>
                  <a:noFill/>
                </a:ln>
                <a:solidFill>
                  <a:srgbClr val="FF0000"/>
                </a:solidFill>
                <a:effectLst/>
                <a:latin typeface="Calibri"/>
                <a:cs typeface="Calibri"/>
              </a:rPr>
              <a:t>is</a:t>
            </a:r>
            <a:r>
              <a:rPr kumimoji="0" lang="en-US" sz="3600" b="1" i="0" u="none" strike="noStrike" cap="none" normalizeH="0" dirty="0" smtClean="0">
                <a:ln>
                  <a:noFill/>
                </a:ln>
                <a:solidFill>
                  <a:srgbClr val="FF0000"/>
                </a:solidFill>
                <a:effectLst/>
                <a:latin typeface="Calibri"/>
                <a:cs typeface="Calibri"/>
              </a:rPr>
              <a:t> </a:t>
            </a:r>
            <a:r>
              <a:rPr kumimoji="0" lang="en-US" sz="3600" b="1" i="0" u="none" strike="noStrike" cap="none" normalizeH="0" dirty="0" smtClean="0">
                <a:ln>
                  <a:noFill/>
                </a:ln>
                <a:solidFill>
                  <a:srgbClr val="FF6600"/>
                </a:solidFill>
                <a:effectLst/>
                <a:latin typeface="Calibri"/>
                <a:cs typeface="Calibri"/>
              </a:rPr>
              <a:t>normal</a:t>
            </a:r>
          </a:p>
          <a:p>
            <a:pPr marL="457200" marR="0" indent="-457200" defTabSz="863600" rtl="0" eaLnBrk="0" fontAlgn="base" latinLnBrk="0" hangingPunct="0">
              <a:lnSpc>
                <a:spcPct val="100000"/>
              </a:lnSpc>
              <a:spcBef>
                <a:spcPct val="0"/>
              </a:spcBef>
              <a:spcAft>
                <a:spcPct val="0"/>
              </a:spcAft>
              <a:buClrTx/>
              <a:buSzTx/>
              <a:buFont typeface="Arial"/>
              <a:buChar char="•"/>
              <a:tabLst/>
            </a:pPr>
            <a:r>
              <a:rPr kumimoji="0" lang="en-US" sz="3200" i="0" u="none" strike="noStrike" cap="none" normalizeH="0" baseline="0" dirty="0" smtClean="0">
                <a:ln>
                  <a:noFill/>
                </a:ln>
                <a:solidFill>
                  <a:schemeClr val="tx1"/>
                </a:solidFill>
                <a:effectLst/>
                <a:latin typeface="Calibri"/>
                <a:cs typeface="Calibri"/>
              </a:rPr>
              <a:t>Buying one or two planes per year is the norm</a:t>
            </a:r>
            <a:r>
              <a:rPr kumimoji="0" lang="en-US" sz="3200" i="0" u="none" strike="noStrike" cap="none" normalizeH="0" dirty="0" smtClean="0">
                <a:ln>
                  <a:noFill/>
                </a:ln>
                <a:solidFill>
                  <a:schemeClr val="tx1"/>
                </a:solidFill>
                <a:effectLst/>
                <a:latin typeface="Calibri"/>
                <a:cs typeface="Calibri"/>
              </a:rPr>
              <a:t>. </a:t>
            </a:r>
          </a:p>
          <a:p>
            <a:pPr marL="457200" marR="0" indent="-457200" defTabSz="863600" rtl="0" eaLnBrk="0" fontAlgn="base" latinLnBrk="0" hangingPunct="0">
              <a:lnSpc>
                <a:spcPct val="100000"/>
              </a:lnSpc>
              <a:spcBef>
                <a:spcPct val="0"/>
              </a:spcBef>
              <a:spcAft>
                <a:spcPct val="0"/>
              </a:spcAft>
              <a:buClrTx/>
              <a:buSzTx/>
              <a:buFont typeface="Arial"/>
              <a:buChar char="•"/>
              <a:tabLst/>
            </a:pPr>
            <a:r>
              <a:rPr lang="en-US" sz="3200" dirty="0" smtClean="0">
                <a:latin typeface="Calibri"/>
                <a:cs typeface="Calibri"/>
              </a:rPr>
              <a:t>Most airlines are light buyers of planes</a:t>
            </a:r>
            <a:endParaRPr kumimoji="0" lang="en-US" sz="3200" i="0" u="none" strike="noStrike" cap="none" normalizeH="0" dirty="0" smtClean="0">
              <a:ln>
                <a:noFill/>
              </a:ln>
              <a:solidFill>
                <a:schemeClr val="tx1"/>
              </a:solidFill>
              <a:effectLst/>
              <a:latin typeface="Calibri"/>
              <a:cs typeface="Calibri"/>
            </a:endParaRPr>
          </a:p>
          <a:p>
            <a:pPr marL="457200" marR="0" indent="-457200" defTabSz="863600" rtl="0" eaLnBrk="0" fontAlgn="base" latinLnBrk="0" hangingPunct="0">
              <a:lnSpc>
                <a:spcPct val="100000"/>
              </a:lnSpc>
              <a:spcBef>
                <a:spcPct val="0"/>
              </a:spcBef>
              <a:spcAft>
                <a:spcPct val="0"/>
              </a:spcAft>
              <a:buClrTx/>
              <a:buSzTx/>
              <a:buFont typeface="Arial"/>
              <a:buChar char="•"/>
              <a:tabLst/>
            </a:pPr>
            <a:r>
              <a:rPr lang="en-US" sz="3200" dirty="0" smtClean="0">
                <a:latin typeface="Calibri"/>
                <a:cs typeface="Calibri"/>
              </a:rPr>
              <a:t>Airlines buy from 2 or more suppliers (polygamous loyalty)</a:t>
            </a:r>
          </a:p>
          <a:p>
            <a:pPr marL="457200" marR="0" indent="-457200" defTabSz="863600" rtl="0" eaLnBrk="0" fontAlgn="base" latinLnBrk="0" hangingPunct="0">
              <a:lnSpc>
                <a:spcPct val="100000"/>
              </a:lnSpc>
              <a:spcBef>
                <a:spcPct val="0"/>
              </a:spcBef>
              <a:spcAft>
                <a:spcPct val="0"/>
              </a:spcAft>
              <a:buClrTx/>
              <a:buSzTx/>
              <a:buFont typeface="Arial"/>
              <a:buChar char="•"/>
              <a:tabLst/>
            </a:pPr>
            <a:r>
              <a:rPr lang="en-US" sz="3200" dirty="0" smtClean="0">
                <a:latin typeface="Calibri"/>
                <a:cs typeface="Calibri"/>
              </a:rPr>
              <a:t>Sole-brand loyalty is very low</a:t>
            </a:r>
            <a:endParaRPr lang="en-US" sz="3200" dirty="0" smtClean="0">
              <a:latin typeface="Calibri"/>
              <a:cs typeface="Calibri"/>
            </a:endParaRPr>
          </a:p>
          <a:p>
            <a:pPr algn="ctr" defTabSz="863600"/>
            <a:endParaRPr lang="en-US" sz="3200" dirty="0">
              <a:latin typeface="Calibri"/>
              <a:cs typeface="Calibri"/>
            </a:endParaRPr>
          </a:p>
          <a:p>
            <a:pPr algn="ctr" defTabSz="863600"/>
            <a:r>
              <a:rPr lang="en-US" sz="3600" b="1" baseline="0" dirty="0" smtClean="0">
                <a:latin typeface="Calibri"/>
                <a:cs typeface="Calibri"/>
              </a:rPr>
              <a:t>All </a:t>
            </a:r>
            <a:r>
              <a:rPr lang="en-US" sz="3600" b="1" baseline="0" dirty="0" smtClean="0">
                <a:latin typeface="Calibri"/>
                <a:cs typeface="Calibri"/>
              </a:rPr>
              <a:t>aircraft manufacturers need </a:t>
            </a:r>
            <a:r>
              <a:rPr lang="en-US" sz="3600" b="1" baseline="0" dirty="0" smtClean="0">
                <a:solidFill>
                  <a:srgbClr val="FF6600"/>
                </a:solidFill>
                <a:latin typeface="Calibri"/>
                <a:cs typeface="Calibri"/>
              </a:rPr>
              <a:t>more customers</a:t>
            </a:r>
            <a:r>
              <a:rPr lang="en-US" sz="3200" baseline="0" dirty="0" smtClean="0">
                <a:latin typeface="Calibri"/>
                <a:cs typeface="Calibri"/>
              </a:rPr>
              <a:t>.</a:t>
            </a:r>
            <a:endParaRPr lang="en-US" sz="3200" baseline="0" dirty="0" smtClean="0">
              <a:latin typeface="Calibri"/>
              <a:cs typeface="Calibri"/>
            </a:endParaRPr>
          </a:p>
          <a:p>
            <a:pPr marL="457200" marR="0" indent="-457200" defTabSz="863600" rtl="0" eaLnBrk="0" fontAlgn="base" latinLnBrk="0" hangingPunct="0">
              <a:lnSpc>
                <a:spcPct val="100000"/>
              </a:lnSpc>
              <a:spcBef>
                <a:spcPct val="0"/>
              </a:spcBef>
              <a:spcAft>
                <a:spcPct val="0"/>
              </a:spcAft>
              <a:buClrTx/>
              <a:buSzTx/>
              <a:buFont typeface="Arial"/>
              <a:buChar char="•"/>
              <a:tabLst/>
            </a:pPr>
            <a:r>
              <a:rPr lang="en-US" sz="3200" dirty="0" smtClean="0">
                <a:latin typeface="Calibri"/>
                <a:cs typeface="Calibri"/>
              </a:rPr>
              <a:t>800+ airlines, </a:t>
            </a:r>
            <a:r>
              <a:rPr lang="en-US" sz="3200" dirty="0" smtClean="0">
                <a:latin typeface="Calibri"/>
                <a:cs typeface="Calibri"/>
              </a:rPr>
              <a:t>most buying 10 planes per year means purchasing is highly dispersed</a:t>
            </a:r>
          </a:p>
          <a:p>
            <a:pPr marL="457200" marR="0" indent="-457200" defTabSz="863600" rtl="0" eaLnBrk="0" fontAlgn="base" latinLnBrk="0" hangingPunct="0">
              <a:lnSpc>
                <a:spcPct val="100000"/>
              </a:lnSpc>
              <a:spcBef>
                <a:spcPct val="0"/>
              </a:spcBef>
              <a:spcAft>
                <a:spcPct val="0"/>
              </a:spcAft>
              <a:buClrTx/>
              <a:buSzTx/>
              <a:buFont typeface="Arial"/>
              <a:buChar char="•"/>
              <a:tabLst/>
            </a:pPr>
            <a:r>
              <a:rPr lang="en-US" sz="3200" dirty="0" smtClean="0">
                <a:latin typeface="Calibri"/>
                <a:cs typeface="Calibri"/>
              </a:rPr>
              <a:t>Smaller airlines buy smaller entry-level aircraft, creating opportunities for market penetration by new competitors</a:t>
            </a:r>
          </a:p>
          <a:p>
            <a:pPr marL="457200" marR="0" indent="-457200" defTabSz="863600" rtl="0" eaLnBrk="0" fontAlgn="base" latinLnBrk="0" hangingPunct="0">
              <a:lnSpc>
                <a:spcPct val="100000"/>
              </a:lnSpc>
              <a:spcBef>
                <a:spcPct val="0"/>
              </a:spcBef>
              <a:spcAft>
                <a:spcPct val="0"/>
              </a:spcAft>
              <a:buClrTx/>
              <a:buSzTx/>
              <a:buFont typeface="Arial"/>
              <a:buChar char="•"/>
              <a:tabLst/>
            </a:pPr>
            <a:r>
              <a:rPr lang="en-US" sz="3200" b="1" dirty="0" smtClean="0">
                <a:latin typeface="Calibri"/>
                <a:cs typeface="Calibri"/>
              </a:rPr>
              <a:t>Buying is shifting to Asia, where competition is growing</a:t>
            </a:r>
          </a:p>
          <a:p>
            <a:pPr marR="0" defTabSz="863600" rtl="0" eaLnBrk="0" fontAlgn="base" latinLnBrk="0" hangingPunct="0">
              <a:lnSpc>
                <a:spcPct val="100000"/>
              </a:lnSpc>
              <a:spcBef>
                <a:spcPct val="0"/>
              </a:spcBef>
              <a:spcAft>
                <a:spcPct val="0"/>
              </a:spcAft>
              <a:buClrTx/>
              <a:buSzTx/>
              <a:tabLst/>
            </a:pPr>
            <a:endParaRPr lang="en-US" sz="3200" b="1" dirty="0" smtClean="0">
              <a:latin typeface="Calibri"/>
              <a:cs typeface="Calibri"/>
            </a:endParaRPr>
          </a:p>
          <a:p>
            <a:pPr marR="0" algn="ctr" defTabSz="863600" rtl="0" eaLnBrk="0" fontAlgn="base" latinLnBrk="0" hangingPunct="0">
              <a:lnSpc>
                <a:spcPct val="100000"/>
              </a:lnSpc>
              <a:spcBef>
                <a:spcPct val="0"/>
              </a:spcBef>
              <a:spcAft>
                <a:spcPct val="0"/>
              </a:spcAft>
              <a:buClrTx/>
              <a:buSzTx/>
              <a:tabLst/>
            </a:pPr>
            <a:endParaRPr lang="en-US" sz="1000" b="1" dirty="0" smtClean="0">
              <a:latin typeface="Calibri"/>
              <a:cs typeface="Calibri"/>
            </a:endParaRPr>
          </a:p>
          <a:p>
            <a:pPr marR="0" defTabSz="863600" rtl="0" eaLnBrk="0" fontAlgn="base" latinLnBrk="0" hangingPunct="0">
              <a:lnSpc>
                <a:spcPct val="100000"/>
              </a:lnSpc>
              <a:spcBef>
                <a:spcPct val="0"/>
              </a:spcBef>
              <a:spcAft>
                <a:spcPct val="0"/>
              </a:spcAft>
              <a:buClrTx/>
              <a:buSzTx/>
              <a:tabLst/>
            </a:pPr>
            <a:r>
              <a:rPr lang="en-US" sz="3600" b="1" dirty="0" smtClean="0">
                <a:latin typeface="Calibri"/>
                <a:cs typeface="Calibri"/>
              </a:rPr>
              <a:t>        </a:t>
            </a:r>
            <a:endParaRPr kumimoji="0" lang="en-US" sz="3200" i="0" u="none" strike="noStrike" cap="none" normalizeH="0" baseline="0" dirty="0" smtClean="0">
              <a:ln>
                <a:noFill/>
              </a:ln>
              <a:solidFill>
                <a:schemeClr val="tx1"/>
              </a:solidFill>
              <a:effectLst/>
              <a:latin typeface="Calibri"/>
              <a:cs typeface="Calibri"/>
            </a:endParaRPr>
          </a:p>
        </p:txBody>
      </p:sp>
      <p:pic>
        <p:nvPicPr>
          <p:cNvPr id="18" name="Picture 17" descr="7d5462a0-dff9-11e1-b81c-00144feab49a.img.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575" y="17803862"/>
            <a:ext cx="8102600" cy="6794500"/>
          </a:xfrm>
          <a:prstGeom prst="rect">
            <a:avLst/>
          </a:prstGeom>
        </p:spPr>
      </p:pic>
      <p:sp>
        <p:nvSpPr>
          <p:cNvPr id="40" name="TextBox 39"/>
          <p:cNvSpPr txBox="1"/>
          <p:nvPr/>
        </p:nvSpPr>
        <p:spPr>
          <a:xfrm>
            <a:off x="917575" y="6775596"/>
            <a:ext cx="8736167" cy="11418512"/>
          </a:xfrm>
          <a:prstGeom prst="rect">
            <a:avLst/>
          </a:prstGeom>
          <a:noFill/>
        </p:spPr>
        <p:txBody>
          <a:bodyPr wrap="square" rtlCol="0">
            <a:spAutoFit/>
          </a:bodyPr>
          <a:lstStyle/>
          <a:p>
            <a:r>
              <a:rPr lang="en-GB" sz="6000" b="1" dirty="0" smtClean="0">
                <a:solidFill>
                  <a:schemeClr val="accent6">
                    <a:lumMod val="60000"/>
                    <a:lumOff val="40000"/>
                  </a:schemeClr>
                </a:solidFill>
                <a:latin typeface="Calibri" panose="020F0502020204030204" pitchFamily="34" charset="0"/>
                <a:cs typeface="Calibri" panose="020F0502020204030204" pitchFamily="34" charset="0"/>
              </a:rPr>
              <a:t>The global aircraft industry</a:t>
            </a:r>
          </a:p>
          <a:p>
            <a:r>
              <a:rPr lang="en-GB" sz="3600" b="1" i="1" dirty="0" smtClean="0">
                <a:latin typeface="Calibri" panose="020F0502020204030204" pitchFamily="34" charset="0"/>
                <a:cs typeface="Calibri" panose="020F0502020204030204" pitchFamily="34" charset="0"/>
              </a:rPr>
              <a:t>Fast-growing markets, Fierce Competition</a:t>
            </a:r>
          </a:p>
          <a:p>
            <a:endParaRPr lang="en-GB" sz="3600" b="1" i="1" dirty="0">
              <a:latin typeface="Calibri" panose="020F0502020204030204" pitchFamily="34" charset="0"/>
              <a:cs typeface="Calibri" panose="020F0502020204030204" pitchFamily="34" charset="0"/>
            </a:endParaRPr>
          </a:p>
          <a:p>
            <a:r>
              <a:rPr lang="en-GB" sz="3200" dirty="0" smtClean="0">
                <a:solidFill>
                  <a:srgbClr val="000000"/>
                </a:solidFill>
                <a:latin typeface="Calibri" panose="020F0502020204030204" pitchFamily="34" charset="0"/>
                <a:cs typeface="Calibri" panose="020F0502020204030204" pitchFamily="34" charset="0"/>
              </a:rPr>
              <a:t>I</a:t>
            </a:r>
            <a:r>
              <a:rPr lang="en-GB" sz="3200" dirty="0" smtClean="0">
                <a:solidFill>
                  <a:srgbClr val="000000"/>
                </a:solidFill>
                <a:latin typeface="Calibri" panose="020F0502020204030204" pitchFamily="34" charset="0"/>
                <a:cs typeface="Calibri" panose="020F0502020204030204" pitchFamily="34" charset="0"/>
              </a:rPr>
              <a:t>n the next decade, the commercial aviation industry will not only have many more jets and air travellers—but also more industry players.  China is on an aggressive course to build a world-class </a:t>
            </a:r>
            <a:r>
              <a:rPr lang="en-GB" sz="3200" dirty="0" err="1" smtClean="0">
                <a:solidFill>
                  <a:srgbClr val="000000"/>
                </a:solidFill>
                <a:latin typeface="Calibri" panose="020F0502020204030204" pitchFamily="34" charset="0"/>
                <a:cs typeface="Calibri" panose="020F0502020204030204" pitchFamily="34" charset="0"/>
              </a:rPr>
              <a:t>aviaton</a:t>
            </a:r>
            <a:r>
              <a:rPr lang="en-GB" sz="3200" dirty="0" smtClean="0">
                <a:solidFill>
                  <a:srgbClr val="000000"/>
                </a:solidFill>
                <a:latin typeface="Calibri" panose="020F0502020204030204" pitchFamily="34" charset="0"/>
                <a:cs typeface="Calibri" panose="020F0502020204030204" pitchFamily="34" charset="0"/>
              </a:rPr>
              <a:t> manufacturing base.  Mexico and Brazil are growing as a suppliers to the global industry.  Cross-border partnerships further enmesh global players.</a:t>
            </a:r>
          </a:p>
          <a:p>
            <a:endParaRPr lang="en-GB" sz="3200" dirty="0">
              <a:solidFill>
                <a:srgbClr val="000000"/>
              </a:solidFill>
              <a:latin typeface="Calibri" panose="020F0502020204030204" pitchFamily="34" charset="0"/>
              <a:cs typeface="Calibri" panose="020F0502020204030204" pitchFamily="34" charset="0"/>
            </a:endParaRPr>
          </a:p>
          <a:p>
            <a:r>
              <a:rPr lang="en-GB" sz="3200" dirty="0" smtClean="0">
                <a:solidFill>
                  <a:srgbClr val="000000"/>
                </a:solidFill>
                <a:latin typeface="Calibri" panose="020F0502020204030204" pitchFamily="34" charset="0"/>
                <a:cs typeface="Calibri" panose="020F0502020204030204" pitchFamily="34" charset="0"/>
              </a:rPr>
              <a:t>Looking forward, growth forecasts in new markets drastically alter today’s world map of commercial aviation—not only in sheer air traffic volume, but also the geographies where fleets will be needed to satisfy that demand.  And most importantly, which companies will supply the new aircraft?  In Boeing’s latest outlook, the world demand will be for 35,000 new jet aircraft by 2032, at a value of $4.8 trillion</a:t>
            </a:r>
            <a:endParaRPr lang="en-GB" sz="3200" dirty="0">
              <a:solidFill>
                <a:srgbClr val="000000"/>
              </a:solidFill>
              <a:latin typeface="Calibri" panose="020F0502020204030204" pitchFamily="34" charset="0"/>
              <a:cs typeface="Calibri" panose="020F0502020204030204" pitchFamily="34" charset="0"/>
            </a:endParaRPr>
          </a:p>
          <a:p>
            <a:endParaRPr lang="en-GB" sz="2000" dirty="0" smtClean="0">
              <a:latin typeface="Calibri" panose="020F0502020204030204" pitchFamily="34" charset="0"/>
              <a:cs typeface="Calibri" panose="020F0502020204030204" pitchFamily="34" charset="0"/>
            </a:endParaRPr>
          </a:p>
          <a:p>
            <a:endParaRPr lang="en-GB" sz="4000" dirty="0" smtClean="0">
              <a:latin typeface="Calibri" panose="020F0502020204030204" pitchFamily="34" charset="0"/>
              <a:cs typeface="Calibri" panose="020F0502020204030204" pitchFamily="34" charset="0"/>
            </a:endParaRPr>
          </a:p>
        </p:txBody>
      </p:sp>
      <p:pic>
        <p:nvPicPr>
          <p:cNvPr id="21" name="Picture 20" descr="article-86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3742" y="7261483"/>
            <a:ext cx="9424965" cy="8695086"/>
          </a:xfrm>
          <a:prstGeom prst="rect">
            <a:avLst/>
          </a:prstGeom>
        </p:spPr>
      </p:pic>
      <p:pic>
        <p:nvPicPr>
          <p:cNvPr id="28" name="Picture 27" descr="airconomy_infographicv2_2012-01-2-copy.png"/>
          <p:cNvPicPr>
            <a:picLocks noChangeAspect="1"/>
          </p:cNvPicPr>
          <p:nvPr/>
        </p:nvPicPr>
        <p:blipFill rotWithShape="1">
          <a:blip r:embed="rId12">
            <a:extLst>
              <a:ext uri="{28A0092B-C50C-407E-A947-70E740481C1C}">
                <a14:useLocalDpi xmlns:a14="http://schemas.microsoft.com/office/drawing/2010/main" val="0"/>
              </a:ext>
            </a:extLst>
          </a:blip>
          <a:srcRect l="1" t="9929" r="118"/>
          <a:stretch/>
        </p:blipFill>
        <p:spPr>
          <a:xfrm>
            <a:off x="19331904" y="7206971"/>
            <a:ext cx="9960157" cy="7662852"/>
          </a:xfrm>
          <a:prstGeom prst="rect">
            <a:avLst/>
          </a:prstGeom>
        </p:spPr>
      </p:pic>
      <p:pic>
        <p:nvPicPr>
          <p:cNvPr id="29" name="Picture 28" descr="2E5E591100000578-3315070-Passengers_on_the_two_class_A380_will_not_lose_any_legroom_as_th-a-1_1447331383399.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58949" y="24221721"/>
            <a:ext cx="2997643" cy="1935069"/>
          </a:xfrm>
          <a:prstGeom prst="rect">
            <a:avLst/>
          </a:prstGeom>
        </p:spPr>
      </p:pic>
      <p:pic>
        <p:nvPicPr>
          <p:cNvPr id="31" name="Picture 30" descr="Feature-Image.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456592" y="24182177"/>
            <a:ext cx="3043435" cy="1982746"/>
          </a:xfrm>
          <a:prstGeom prst="rect">
            <a:avLst/>
          </a:prstGeom>
        </p:spPr>
      </p:pic>
      <p:pic>
        <p:nvPicPr>
          <p:cNvPr id="3170" name="Picture 3169" descr="787.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196949" y="2393808"/>
            <a:ext cx="8734562" cy="5257800"/>
          </a:xfrm>
          <a:prstGeom prst="rect">
            <a:avLst/>
          </a:prstGeom>
        </p:spPr>
      </p:pic>
      <p:pic>
        <p:nvPicPr>
          <p:cNvPr id="52" name="Picture 51" descr="openflights-routedb-2048.png"/>
          <p:cNvPicPr>
            <a:picLocks noChangeAspect="1"/>
          </p:cNvPicPr>
          <p:nvPr/>
        </p:nvPicPr>
        <p:blipFill rotWithShape="1">
          <a:blip r:embed="rId16">
            <a:extLst>
              <a:ext uri="{28A0092B-C50C-407E-A947-70E740481C1C}">
                <a14:useLocalDpi xmlns:a14="http://schemas.microsoft.com/office/drawing/2010/main" val="0"/>
              </a:ext>
            </a:extLst>
          </a:blip>
          <a:srcRect b="14554"/>
          <a:stretch/>
        </p:blipFill>
        <p:spPr>
          <a:xfrm>
            <a:off x="19729501" y="37740658"/>
            <a:ext cx="9619758" cy="4113876"/>
          </a:xfrm>
          <a:prstGeom prst="rect">
            <a:avLst/>
          </a:prstGeom>
        </p:spPr>
      </p:pic>
      <p:pic>
        <p:nvPicPr>
          <p:cNvPr id="3173" name="Picture 3172" descr="atr72500.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73202" y="39122049"/>
            <a:ext cx="6853650" cy="2664356"/>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pattFill prst="pct50">
          <a:fgClr>
            <a:srgbClr val="CCFFCC"/>
          </a:fgClr>
          <a:bgClr>
            <a:srgbClr val="FFFFFF"/>
          </a:bgClr>
        </a:patt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63600" rtl="0" eaLnBrk="0" fontAlgn="base" latinLnBrk="0" hangingPunct="0">
          <a:lnSpc>
            <a:spcPct val="100000"/>
          </a:lnSpc>
          <a:spcBef>
            <a:spcPct val="0"/>
          </a:spcBef>
          <a:spcAft>
            <a:spcPct val="0"/>
          </a:spcAft>
          <a:buClrTx/>
          <a:buSzTx/>
          <a:buFontTx/>
          <a:buNone/>
          <a:tabLst/>
          <a:defRPr kumimoji="0" lang="en-GB" sz="23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pattFill prst="pct50">
          <a:fgClr>
            <a:srgbClr val="CCFFCC"/>
          </a:fgClr>
          <a:bgClr>
            <a:srgbClr val="FFFFFF"/>
          </a:bgClr>
        </a:patt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63600" rtl="0" eaLnBrk="0" fontAlgn="base" latinLnBrk="0" hangingPunct="0">
          <a:lnSpc>
            <a:spcPct val="100000"/>
          </a:lnSpc>
          <a:spcBef>
            <a:spcPct val="0"/>
          </a:spcBef>
          <a:spcAft>
            <a:spcPct val="0"/>
          </a:spcAft>
          <a:buClrTx/>
          <a:buSzTx/>
          <a:buFontTx/>
          <a:buNone/>
          <a:tabLst/>
          <a:defRPr kumimoji="0" lang="en-GB" sz="23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16977</TotalTime>
  <Words>636</Words>
  <Application>Microsoft Macintosh PowerPoint</Application>
  <PresentationFormat>Custom</PresentationFormat>
  <Paragraphs>128</Paragraphs>
  <Slides>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Default Design</vt:lpstr>
      <vt:lpstr>Microsoft Word Document</vt:lpstr>
      <vt:lpstr>PowerPoint Presentation</vt:lpstr>
    </vt:vector>
  </TitlesOfParts>
  <Manager/>
  <Company>SBU</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Thomas Quinn</dc:creator>
  <cp:keywords/>
  <dc:description/>
  <cp:lastModifiedBy>lsbu</cp:lastModifiedBy>
  <cp:revision>247</cp:revision>
  <cp:lastPrinted>2015-06-12T09:53:08Z</cp:lastPrinted>
  <dcterms:created xsi:type="dcterms:W3CDTF">2003-08-05T16:41:27Z</dcterms:created>
  <dcterms:modified xsi:type="dcterms:W3CDTF">2017-06-12T16:49:43Z</dcterms:modified>
  <cp:category/>
</cp:coreProperties>
</file>