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sldIdLst>
    <p:sldId id="279" r:id="rId2"/>
    <p:sldId id="280" r:id="rId3"/>
    <p:sldId id="286" r:id="rId4"/>
    <p:sldId id="288" r:id="rId5"/>
    <p:sldId id="276" r:id="rId6"/>
    <p:sldId id="272" r:id="rId7"/>
    <p:sldId id="259" r:id="rId8"/>
    <p:sldId id="289" r:id="rId9"/>
    <p:sldId id="267" r:id="rId10"/>
    <p:sldId id="275" r:id="rId11"/>
    <p:sldId id="269" r:id="rId12"/>
    <p:sldId id="268" r:id="rId13"/>
    <p:sldId id="262" r:id="rId14"/>
    <p:sldId id="277" r:id="rId15"/>
    <p:sldId id="283" r:id="rId16"/>
    <p:sldId id="285" r:id="rId17"/>
    <p:sldId id="291" r:id="rId18"/>
    <p:sldId id="290" r:id="rId19"/>
    <p:sldId id="287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 autoAdjust="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62C6D-24B7-4773-98C7-173638C8DCF1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C6139-2B22-4824-BB8B-C076250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26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8CBD-DEFC-493E-9ED8-8BBDE6CFF003}" type="datetime1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33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22BD-D92A-40CE-A9B7-A59BE4452DA4}" type="datetime1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36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0C31-EF2C-42ED-86DE-3B6DC06A0D39}" type="datetime1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394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9779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 smtClean="0"/>
              <a:t>add Title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435100"/>
            <a:ext cx="3932237" cy="4433888"/>
          </a:xfrm>
        </p:spPr>
        <p:txBody>
          <a:bodyPr>
            <a:normAutofit/>
          </a:bodyPr>
          <a:lstStyle>
            <a:lvl1pPr marL="0" indent="0">
              <a:buNone/>
              <a:defRPr sz="2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No more than 5 lines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A5A-6C12-4164-8524-59C5330FC214}" type="datetime1">
              <a:rPr lang="en-GB" smtClean="0"/>
              <a:t>25/09/2017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CAA2-858E-48FE-8CE3-421F4F60F7DD}" type="datetime1">
              <a:rPr lang="en-GB" smtClean="0"/>
              <a:t>25/09/2017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07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801F-4188-4A41-B6E4-7A90652D96CA}" type="datetime1">
              <a:rPr lang="en-GB" smtClean="0"/>
              <a:t>25/09/2017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37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34E8-B2F2-47D4-B87B-6D62148C57D1}" type="datetime1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8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1A7-83E4-472B-8F2F-4F2CFD30EA61}" type="datetime1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09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D98C-99B5-4AC2-875F-ED8EE46371FE}" type="datetime1">
              <a:rPr lang="en-GB" smtClean="0"/>
              <a:t>25/09/2017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20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E3AB7-53CE-464B-A108-97F06790F41B}" type="datetime1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6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351-039D-4CC1-9FCA-EC5ABDDCAD49}" type="datetime1">
              <a:rPr lang="en-GB" smtClean="0"/>
              <a:t>25/09/2017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5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0204-C0C7-4978-A0B6-F79F742C014B}" type="datetime1">
              <a:rPr lang="en-GB" smtClean="0"/>
              <a:t>25/09/2017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0729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0204-C0C7-4978-A0B6-F79F742C014B}" type="datetime1">
              <a:rPr lang="en-GB" smtClean="0"/>
              <a:t>25/09/2017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973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0204-C0C7-4978-A0B6-F79F742C014B}" type="datetime1">
              <a:rPr lang="en-GB" smtClean="0"/>
              <a:t>25/09/2017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02C7-CFDE-4958-90BF-3D2F8792667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05" y="6054303"/>
            <a:ext cx="1429586" cy="80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7475" y="0"/>
            <a:ext cx="19145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7475" y="895702"/>
            <a:ext cx="19050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4075"/>
            <a:ext cx="1831566" cy="73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7" y="6124075"/>
            <a:ext cx="2122662" cy="66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509" y="6080749"/>
            <a:ext cx="3443785" cy="77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65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56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ncbddd/birthdefects/microcephaly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olecular-pathological-epidemiology.imedpub.com/a-review-of-the-evidence-linking-zika-virus-to-the-developmental-abnormalities-that-lead-to-microcephaly-in-view-of-recent-cases-o.pdf" TargetMode="External"/><Relationship Id="rId2" Type="http://schemas.openxmlformats.org/officeDocument/2006/relationships/hyperlink" Target="https://researchpubs.lsbu.ac.uk/viewobject.html?id=215821&amp;cid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gmwatch.org/news/latest-news/16741" TargetMode="External"/><Relationship Id="rId2" Type="http://schemas.openxmlformats.org/officeDocument/2006/relationships/hyperlink" Target="http://www.reduas.com.ar/wp-content/plugins/download-monitor/download.php?id=10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mediacentre/news/statements/2016/emergency-committee-zika-microcephaly/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Dr Vincent Icheku 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800" dirty="0" smtClean="0"/>
              <a:t>School of Health and Social Care, London South Bank University</a:t>
            </a:r>
            <a:br>
              <a:rPr lang="en-GB" sz="4800" dirty="0" smtClean="0"/>
            </a:br>
            <a:endParaRPr lang="en-GB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7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</a:t>
            </a:r>
            <a:r>
              <a:rPr lang="en-GB" dirty="0" smtClean="0"/>
              <a:t>(2016) tests </a:t>
            </a:r>
            <a:r>
              <a:rPr lang="en-GB" dirty="0"/>
              <a:t>confirmed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/>
              <a:t>T</a:t>
            </a:r>
            <a:r>
              <a:rPr lang="en-GB" sz="4800" dirty="0" smtClean="0"/>
              <a:t>wo </a:t>
            </a:r>
            <a:r>
              <a:rPr lang="en-GB" sz="4800" dirty="0"/>
              <a:t>hundred cases of Zika virus with 7,557 suspected </a:t>
            </a:r>
            <a:r>
              <a:rPr lang="en-GB" sz="4800" dirty="0" smtClean="0"/>
              <a:t>cases</a:t>
            </a:r>
          </a:p>
          <a:p>
            <a:r>
              <a:rPr lang="en-GB" sz="4800" dirty="0"/>
              <a:t>Report linked cases to </a:t>
            </a:r>
            <a:r>
              <a:rPr lang="en-GB" sz="4800" dirty="0" smtClean="0"/>
              <a:t>microcephaly for the first time in Africa </a:t>
            </a:r>
            <a:endParaRPr lang="en-GB" sz="48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9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Cape </a:t>
            </a:r>
            <a:r>
              <a:rPr lang="en-GB" sz="5400" dirty="0" smtClean="0"/>
              <a:t>Verde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Cape </a:t>
            </a:r>
            <a:r>
              <a:rPr lang="en-GB" sz="5400" dirty="0"/>
              <a:t>Verde is an Atlantic archipelago island that is about 350 miles (570km) west of </a:t>
            </a:r>
            <a:r>
              <a:rPr lang="en-GB" sz="5400" dirty="0" smtClean="0"/>
              <a:t>Senegal</a:t>
            </a:r>
          </a:p>
          <a:p>
            <a:r>
              <a:rPr lang="en-GB" sz="5400" dirty="0" smtClean="0"/>
              <a:t>The island </a:t>
            </a:r>
            <a:r>
              <a:rPr lang="en-GB" sz="5400" dirty="0"/>
              <a:t>has historic ties to </a:t>
            </a:r>
            <a:r>
              <a:rPr lang="en-GB" sz="5400" dirty="0" smtClean="0"/>
              <a:t>Brazil.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East African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/>
              <a:t>You may also recall that Zika was first discovered in East Africa in 1947 </a:t>
            </a:r>
          </a:p>
          <a:p>
            <a:r>
              <a:rPr lang="en-GB" sz="4800" dirty="0"/>
              <a:t>With no known link to brain or birth defect until the WHO reported cases in May 2016.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23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Conclusion: 3 key questions for debate:</a:t>
            </a:r>
            <a:endParaRPr lang="en-GB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b="1" dirty="0"/>
              <a:t>W</a:t>
            </a:r>
            <a:r>
              <a:rPr lang="en-GB" sz="3600" b="1" dirty="0" smtClean="0"/>
              <a:t>hat </a:t>
            </a:r>
            <a:r>
              <a:rPr lang="en-GB" sz="3600" b="1" dirty="0"/>
              <a:t>is the </a:t>
            </a:r>
            <a:r>
              <a:rPr lang="en-GB" sz="3600" b="1" dirty="0" smtClean="0"/>
              <a:t>definitive connection </a:t>
            </a:r>
            <a:r>
              <a:rPr lang="en-GB" sz="3600" b="1" dirty="0"/>
              <a:t>between Zika virus and </a:t>
            </a:r>
            <a:r>
              <a:rPr lang="en-GB" sz="3600" b="1" dirty="0" smtClean="0"/>
              <a:t>microcephaly?</a:t>
            </a:r>
          </a:p>
          <a:p>
            <a:r>
              <a:rPr lang="en-GB" sz="3600" b="1" dirty="0"/>
              <a:t>I</a:t>
            </a:r>
            <a:r>
              <a:rPr lang="en-GB" sz="3600" b="1" dirty="0" smtClean="0"/>
              <a:t>s </a:t>
            </a:r>
            <a:r>
              <a:rPr lang="en-GB" sz="3600" b="1" dirty="0"/>
              <a:t>mosquito-borne infection </a:t>
            </a:r>
            <a:r>
              <a:rPr lang="en-GB" sz="3600" b="1" i="1" dirty="0"/>
              <a:t>the cause of </a:t>
            </a:r>
            <a:r>
              <a:rPr lang="en-GB" sz="3600" b="1" dirty="0"/>
              <a:t>the defects in babies born to Zika-virus-infected mothers?</a:t>
            </a:r>
            <a:endParaRPr lang="en-GB" sz="3600" b="1" dirty="0" smtClean="0"/>
          </a:p>
          <a:p>
            <a:r>
              <a:rPr lang="en-GB" sz="3600" b="1" dirty="0" smtClean="0"/>
              <a:t>If </a:t>
            </a:r>
            <a:r>
              <a:rPr lang="en-GB" sz="3600" b="1" dirty="0"/>
              <a:t>Zika virus is the definitive culprit in the cases of microcephaly, why are there no similar birth defect epidemics in Africa where Zika virus existed for over 70 years?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Current study and themes that emerged from literature </a:t>
            </a:r>
            <a:br>
              <a:rPr lang="en-GB" sz="3600" dirty="0" smtClean="0"/>
            </a:br>
            <a:r>
              <a:rPr lang="en-GB" sz="3600" dirty="0" smtClean="0"/>
              <a:t>reviews informing recent publications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997"/>
            <a:ext cx="10515600" cy="4512039"/>
          </a:xfrm>
        </p:spPr>
        <p:txBody>
          <a:bodyPr>
            <a:normAutofit/>
          </a:bodyPr>
          <a:lstStyle/>
          <a:p>
            <a:r>
              <a:rPr lang="en-GB" dirty="0"/>
              <a:t>P</a:t>
            </a:r>
            <a:r>
              <a:rPr lang="en-GB" dirty="0" smtClean="0"/>
              <a:t>ossibility </a:t>
            </a:r>
            <a:r>
              <a:rPr lang="en-GB" dirty="0"/>
              <a:t>of chemical, Pyriproxyfen, used in a State-controlled programme aimed at eradicating disease-carrying </a:t>
            </a:r>
            <a:r>
              <a:rPr lang="en-GB" dirty="0" smtClean="0"/>
              <a:t>mosquitoes</a:t>
            </a:r>
          </a:p>
          <a:p>
            <a:r>
              <a:rPr lang="en-GB" dirty="0" smtClean="0"/>
              <a:t>Possibility </a:t>
            </a:r>
            <a:r>
              <a:rPr lang="en-GB" dirty="0"/>
              <a:t>of existence of </a:t>
            </a:r>
            <a:r>
              <a:rPr lang="en-GB" dirty="0" smtClean="0"/>
              <a:t>poverty and inequalities </a:t>
            </a:r>
            <a:r>
              <a:rPr lang="en-GB" dirty="0"/>
              <a:t>in the </a:t>
            </a:r>
            <a:r>
              <a:rPr lang="en-GB" dirty="0" smtClean="0"/>
              <a:t>North Eastern Brazil, </a:t>
            </a:r>
            <a:r>
              <a:rPr lang="en-GB" dirty="0"/>
              <a:t>currently ignored in the microcephaly </a:t>
            </a:r>
            <a:r>
              <a:rPr lang="en-GB" dirty="0" smtClean="0"/>
              <a:t>narrative</a:t>
            </a:r>
          </a:p>
          <a:p>
            <a:r>
              <a:rPr lang="en-GB" dirty="0" smtClean="0"/>
              <a:t>Possibility </a:t>
            </a:r>
            <a:r>
              <a:rPr lang="en-GB" dirty="0"/>
              <a:t>of herd immunity occurring in Africa that may have provided protection against the Zika virus infection.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7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Funding and collaborative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4800" dirty="0" smtClean="0"/>
              <a:t>To carry out a large scale systematic </a:t>
            </a:r>
            <a:r>
              <a:rPr lang="en-GB" sz="4800" dirty="0"/>
              <a:t>review </a:t>
            </a:r>
            <a:r>
              <a:rPr lang="en-GB" sz="4800" dirty="0" smtClean="0"/>
              <a:t>that will address the above questions</a:t>
            </a:r>
          </a:p>
          <a:p>
            <a:pPr lvl="0"/>
            <a:r>
              <a:rPr lang="en-GB" sz="4800" smtClean="0"/>
              <a:t>The reviews </a:t>
            </a:r>
            <a:r>
              <a:rPr lang="en-GB" sz="4800" dirty="0" smtClean="0"/>
              <a:t>must aspires </a:t>
            </a:r>
            <a:r>
              <a:rPr lang="en-GB" sz="4800" dirty="0"/>
              <a:t>to the rigor of a Cochrane </a:t>
            </a:r>
            <a:r>
              <a:rPr lang="en-GB" sz="4800" dirty="0" smtClean="0"/>
              <a:t>review and </a:t>
            </a:r>
            <a:r>
              <a:rPr lang="en-GB" sz="4800" smtClean="0"/>
              <a:t>quality standards</a:t>
            </a:r>
          </a:p>
          <a:p>
            <a:pPr marL="0" lvl="0" indent="0">
              <a:buNone/>
            </a:pPr>
            <a:endParaRPr lang="en-GB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Bibliography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96752"/>
            <a:ext cx="10972800" cy="5328592"/>
          </a:xfrm>
        </p:spPr>
        <p:txBody>
          <a:bodyPr>
            <a:normAutofit/>
          </a:bodyPr>
          <a:lstStyle/>
          <a:p>
            <a:endParaRPr lang="en-GB" sz="3100" dirty="0" smtClean="0"/>
          </a:p>
          <a:p>
            <a:r>
              <a:rPr lang="en-GB" sz="3100" dirty="0" smtClean="0"/>
              <a:t>CDC2 </a:t>
            </a:r>
            <a:r>
              <a:rPr lang="en-GB" sz="3100" dirty="0"/>
              <a:t>(2016), Facts about Microcephaly, </a:t>
            </a:r>
            <a:r>
              <a:rPr lang="en-GB" sz="3100" u="sng" dirty="0">
                <a:hlinkClick r:id="rId2"/>
              </a:rPr>
              <a:t>http://</a:t>
            </a:r>
            <a:r>
              <a:rPr lang="en-GB" sz="3100" u="sng" dirty="0" smtClean="0">
                <a:hlinkClick r:id="rId2"/>
              </a:rPr>
              <a:t>www.cdc.gov/ncbddd/birthdefects/microcephaly.html</a:t>
            </a:r>
            <a:endParaRPr lang="en-GB" sz="3100" u="sng" dirty="0" smtClean="0"/>
          </a:p>
          <a:p>
            <a:r>
              <a:rPr lang="en-GB" sz="3100" dirty="0"/>
              <a:t>ECDC (2016) Communicable disease threats </a:t>
            </a:r>
            <a:r>
              <a:rPr lang="en-GB" sz="3100" dirty="0" err="1"/>
              <a:t>report,European</a:t>
            </a:r>
            <a:r>
              <a:rPr lang="en-GB" sz="3100" dirty="0"/>
              <a:t> Centre for Disease Prevention and Control (ECDC), http://ecdc.europa.eu/en/publications/Publications/communicable-disease-threats-report-23-july-2016.pdf(Online access, March 2016</a:t>
            </a:r>
            <a:r>
              <a:rPr lang="en-GB" sz="3100" dirty="0" smtClean="0"/>
              <a:t>)</a:t>
            </a:r>
          </a:p>
          <a:p>
            <a:pPr>
              <a:buNone/>
            </a:pPr>
            <a:endParaRPr lang="en-GB" sz="3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406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600" dirty="0"/>
              <a:t>Icheku, V. (2016) Exploration of Zika Virus Travel-related Transmission and a Review of Travel Advice to Minimise Health Risks to UK Travellers, </a:t>
            </a:r>
            <a:r>
              <a:rPr lang="en-GB" sz="3600" b="1" dirty="0"/>
              <a:t>Universal Journal of Public Health Vol. 4(4), pp. 203 – 211</a:t>
            </a:r>
            <a:r>
              <a:rPr lang="en-GB" sz="3600" dirty="0"/>
              <a:t> </a:t>
            </a:r>
          </a:p>
          <a:p>
            <a:r>
              <a:rPr lang="en-GB" sz="3600" dirty="0"/>
              <a:t>Icheku V. (2016) </a:t>
            </a:r>
            <a:r>
              <a:rPr lang="en-GB" sz="3100" b="1" u="sng" dirty="0">
                <a:hlinkClick r:id="rId2"/>
              </a:rPr>
              <a:t>A review of the evidence linking Zika virus to the developmental abnormalities that lead to microcephaly in view of recent cases of birth defects in Africa.</a:t>
            </a:r>
            <a:r>
              <a:rPr lang="en-GB" sz="3100" dirty="0"/>
              <a:t> </a:t>
            </a:r>
            <a:r>
              <a:rPr lang="en-GB" sz="3600" b="1" dirty="0"/>
              <a:t>Journal of MPE Molecular Pathological Epidemiology </a:t>
            </a:r>
            <a:r>
              <a:rPr lang="en-GB" sz="3600" dirty="0"/>
              <a:t>No.1:6(Vol.1) 28 Oct 2016 </a:t>
            </a:r>
            <a:r>
              <a:rPr lang="en-GB" sz="3600" u="sng" dirty="0">
                <a:hlinkClick r:id="rId3"/>
              </a:rPr>
              <a:t>http://molecular-pathological-epidemiology.imedpub.com/a-review-of-the-evidence-linking-zika-virus-to-the-developmental-abnormalities-that-lead-to-microcephaly-in-view-of-recent-cases-o.pdf</a:t>
            </a:r>
            <a:endParaRPr lang="en-GB" sz="3600" dirty="0"/>
          </a:p>
          <a:p>
            <a:r>
              <a:rPr lang="en-GB" sz="3600" dirty="0"/>
              <a:t>Icheku, V. (2017)</a:t>
            </a:r>
            <a:r>
              <a:rPr lang="en-GB" sz="3600" i="1" dirty="0"/>
              <a:t> “Is Zika virus is the definitive culprit in the cases of microcephaly?”</a:t>
            </a:r>
            <a:r>
              <a:rPr lang="en-GB" sz="3600" dirty="0"/>
              <a:t> Lambert Academic Publishers, Germany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28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Physicians in the Crop-Sprayed Towns (2016) Dengue-Zika, microcephaly, and mass-spraying with chemical poisons, Physicians in the Crop-Sprayed Towns. </a:t>
            </a:r>
            <a:r>
              <a:rPr lang="en-GB" u="sng" dirty="0">
                <a:hlinkClick r:id="rId2"/>
              </a:rPr>
              <a:t>http://www.reduas.com.ar/wp-content/plugins/download-monitor/download.php?id=109</a:t>
            </a:r>
            <a:r>
              <a:rPr lang="en-GB" dirty="0"/>
              <a:t>, </a:t>
            </a:r>
            <a:r>
              <a:rPr lang="en-GB" u="sng" dirty="0"/>
              <a:t>(Online access, February 2017)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/>
              <a:t>Robinson, C. (2016) what did Brazilian public health researchers really say about Zika, pesticides, and birth defects? </a:t>
            </a:r>
            <a:r>
              <a:rPr lang="en-GB" dirty="0">
                <a:hlinkClick r:id="rId3"/>
              </a:rPr>
              <a:t>http://gmwatch.org/news/latest-news/16741</a:t>
            </a:r>
            <a:r>
              <a:rPr lang="en-GB" u="sng" dirty="0"/>
              <a:t>(Online access, February 2017)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63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WHO </a:t>
            </a:r>
            <a:r>
              <a:rPr lang="en-GB" dirty="0"/>
              <a:t>(2016), WHO Director-General summarizes the outcome of the Emergency Committee regarding clusters of microcephaly and Guillain-Barré syndrome, </a:t>
            </a:r>
            <a:r>
              <a:rPr lang="en-GB" u="sng" dirty="0">
                <a:hlinkClick r:id="rId2"/>
              </a:rPr>
              <a:t>http://www.who.int/mediacentre/news/statements/2016/emergency-committee-zika-microcephaly/en/</a:t>
            </a:r>
            <a:r>
              <a:rPr lang="en-GB" u="sng" dirty="0"/>
              <a:t>  (Online access, February 2016</a:t>
            </a:r>
            <a:r>
              <a:rPr lang="en-GB" u="sng" dirty="0" smtClean="0"/>
              <a:t>)</a:t>
            </a:r>
          </a:p>
          <a:p>
            <a:r>
              <a:rPr lang="en-GB" dirty="0"/>
              <a:t>World Health Organisation (2017) Situational Report: Update, http://apps.who.int/iris/bitstream/10665/254714/1/zikasitrep10Mar17-eng.pdf?ua=1</a:t>
            </a:r>
            <a:r>
              <a:rPr lang="en-GB" u="sng" dirty="0"/>
              <a:t>(Online access, January 2017)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08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 smtClean="0"/>
              <a:t>You may recall that the World Health Organisation (WHO) on the </a:t>
            </a:r>
            <a:r>
              <a:rPr lang="en-GB" sz="4400" dirty="0" smtClean="0">
                <a:solidFill>
                  <a:srgbClr val="FF0000"/>
                </a:solidFill>
              </a:rPr>
              <a:t>1</a:t>
            </a:r>
            <a:r>
              <a:rPr lang="en-GB" sz="4400" baseline="30000" dirty="0" smtClean="0">
                <a:solidFill>
                  <a:srgbClr val="FF0000"/>
                </a:solidFill>
              </a:rPr>
              <a:t>st</a:t>
            </a:r>
            <a:r>
              <a:rPr lang="en-GB" sz="4400" dirty="0" smtClean="0">
                <a:solidFill>
                  <a:srgbClr val="FF0000"/>
                </a:solidFill>
              </a:rPr>
              <a:t> of February 2016 </a:t>
            </a:r>
            <a:r>
              <a:rPr lang="en-GB" sz="4400" dirty="0" smtClean="0"/>
              <a:t>declares Zika virus a Public Health Emergency of International Concern following the disease outbreak in Brazil.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Public Health Emergency of International Concern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World Health </a:t>
            </a:r>
            <a:r>
              <a:rPr lang="en-US" sz="3600" dirty="0" err="1"/>
              <a:t>Organisation’s</a:t>
            </a:r>
            <a:r>
              <a:rPr lang="en-US" sz="3600" dirty="0"/>
              <a:t> declaration </a:t>
            </a:r>
            <a:r>
              <a:rPr lang="en-US" sz="3600" dirty="0" smtClean="0"/>
              <a:t>mainly </a:t>
            </a:r>
            <a:r>
              <a:rPr lang="en-US" sz="3600" dirty="0"/>
              <a:t>driven by the hypothesis that </a:t>
            </a:r>
            <a:r>
              <a:rPr lang="en-US" sz="3600" dirty="0" smtClean="0"/>
              <a:t>Zika </a:t>
            </a:r>
            <a:r>
              <a:rPr lang="en-US" sz="3600" dirty="0"/>
              <a:t>outbreak constitutes a health risk to other countries through international spread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The declaration was also based on the evidence of growing support for another hypothesis that increase cases of microcephaly found in new born babies is linked to the on-going Zika virus outbreak.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5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CDC2 (2016), Facts about Microcephaly,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Zika </a:t>
            </a:r>
            <a:r>
              <a:rPr lang="en-GB" sz="3600" dirty="0"/>
              <a:t>showed up in Brazil in 2014 with only 150 cases, which is a very small number for its population, compared to the outbreak in 2015. </a:t>
            </a:r>
            <a:endParaRPr lang="en-GB" sz="3600" dirty="0" smtClean="0"/>
          </a:p>
          <a:p>
            <a:r>
              <a:rPr lang="en-GB" sz="3600" dirty="0" smtClean="0"/>
              <a:t>The </a:t>
            </a:r>
            <a:r>
              <a:rPr lang="en-GB" sz="3600" dirty="0"/>
              <a:t>outbreak in </a:t>
            </a:r>
            <a:r>
              <a:rPr lang="en-GB" sz="3600" dirty="0" smtClean="0"/>
              <a:t>May </a:t>
            </a:r>
            <a:r>
              <a:rPr lang="en-GB" sz="3600" dirty="0"/>
              <a:t>2015, was unprecedented and is reported to have resulted in in more than 1 million cases, with 4,000 suspected cases of microcephaly, and 270 confirmed cases that health officials believe are linked to the Zika virus.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4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Increases in cases of Microcephaly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The birth prevalence of microcephaly in Brazil increased sharply during </a:t>
            </a:r>
            <a:r>
              <a:rPr lang="en-GB" sz="4400" dirty="0" smtClean="0"/>
              <a:t>2015–2016.</a:t>
            </a:r>
          </a:p>
          <a:p>
            <a:r>
              <a:rPr lang="en-GB" sz="4400" dirty="0" smtClean="0"/>
              <a:t>With </a:t>
            </a:r>
            <a:r>
              <a:rPr lang="en-GB" sz="4400" dirty="0"/>
              <a:t>the largest </a:t>
            </a:r>
            <a:r>
              <a:rPr lang="en-GB" sz="4400" dirty="0" smtClean="0"/>
              <a:t>increases in </a:t>
            </a:r>
            <a:r>
              <a:rPr lang="en-GB" sz="4400" dirty="0"/>
              <a:t>the Northeast region, where Zika virus transmission was first </a:t>
            </a:r>
            <a:r>
              <a:rPr lang="en-GB" sz="4400" dirty="0" smtClean="0"/>
              <a:t>reported (WHO, 2016).</a:t>
            </a:r>
            <a:endParaRPr lang="en-GB" sz="4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4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FF0000"/>
                </a:solidFill>
              </a:rPr>
              <a:t>What is Microcephaly</a:t>
            </a:r>
            <a:r>
              <a:rPr lang="en-GB" sz="3600" dirty="0" smtClean="0">
                <a:solidFill>
                  <a:srgbClr val="FF0000"/>
                </a:solidFill>
              </a:rPr>
              <a:t>?</a:t>
            </a:r>
            <a:endParaRPr lang="en-GB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1435100"/>
            <a:ext cx="5306179" cy="443388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 </a:t>
            </a:r>
            <a:r>
              <a:rPr lang="en-GB" sz="3200" dirty="0"/>
              <a:t>rare congenital disease that is linked with incomplete brain </a:t>
            </a:r>
            <a:r>
              <a:rPr lang="en-GB" sz="3200" dirty="0" smtClean="0"/>
              <a:t>development</a:t>
            </a:r>
          </a:p>
          <a:p>
            <a:r>
              <a:rPr lang="en-GB" sz="3200" dirty="0" smtClean="0"/>
              <a:t>It </a:t>
            </a:r>
            <a:r>
              <a:rPr lang="en-GB" sz="3200" dirty="0"/>
              <a:t>causes babies to be born with unusually small heads and, in the majority of cases, brain damage</a:t>
            </a:r>
            <a:endParaRPr lang="en-GB" sz="3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6</a:t>
            </a:fld>
            <a:endParaRPr lang="en-GB"/>
          </a:p>
        </p:txBody>
      </p:sp>
      <p:pic>
        <p:nvPicPr>
          <p:cNvPr id="10" name="Content Placeholder 3" descr="Image result for zika bab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95672" y="2281237"/>
            <a:ext cx="3942412" cy="35049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06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(2017) recently reported that: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Zika virus linked to </a:t>
            </a:r>
            <a:r>
              <a:rPr lang="en-GB" sz="4400" dirty="0">
                <a:solidFill>
                  <a:srgbClr val="FF0000"/>
                </a:solidFill>
              </a:rPr>
              <a:t>microcephaly</a:t>
            </a:r>
            <a:r>
              <a:rPr lang="en-GB" sz="4400" dirty="0"/>
              <a:t> has now been reported in 20 countries.</a:t>
            </a:r>
          </a:p>
          <a:p>
            <a:r>
              <a:rPr lang="en-GB" sz="4400" dirty="0"/>
              <a:t>As many as four million people may be infected with the virus</a:t>
            </a:r>
          </a:p>
          <a:p>
            <a:r>
              <a:rPr lang="en-GB" sz="4400" dirty="0"/>
              <a:t>In other words, Zika virus poses a global public health </a:t>
            </a:r>
            <a:r>
              <a:rPr lang="en-GB" sz="4400" dirty="0" smtClean="0"/>
              <a:t>threat</a:t>
            </a:r>
            <a:endParaRPr lang="en-GB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16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4900" dirty="0" smtClean="0"/>
              <a:t>UK may be at risk </a:t>
            </a:r>
            <a:r>
              <a:rPr lang="en-US" sz="4900" dirty="0" smtClean="0"/>
              <a:t>(</a:t>
            </a:r>
            <a:r>
              <a:rPr lang="en-US" sz="4900" dirty="0"/>
              <a:t>Icheku and Icheku, 2016)</a:t>
            </a:r>
            <a:br>
              <a:rPr lang="en-US" sz="4900" dirty="0"/>
            </a:br>
            <a:endParaRPr lang="en-GB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is clear evidence of well-established association between travels and the acquisition or transmission of infectious </a:t>
            </a:r>
            <a:r>
              <a:rPr lang="en-US" dirty="0" smtClean="0"/>
              <a:t>diseases </a:t>
            </a:r>
          </a:p>
          <a:p>
            <a:r>
              <a:rPr lang="en-US" dirty="0" smtClean="0"/>
              <a:t>Since </a:t>
            </a:r>
            <a:r>
              <a:rPr lang="en-US" dirty="0"/>
              <a:t>the start of the Zika virus outbreak in May 2015, 5 UK </a:t>
            </a:r>
            <a:r>
              <a:rPr lang="en-US" dirty="0" smtClean="0"/>
              <a:t>travelers </a:t>
            </a:r>
            <a:r>
              <a:rPr lang="en-US" dirty="0"/>
              <a:t>have been diagnosed with the </a:t>
            </a:r>
            <a:r>
              <a:rPr lang="en-US" dirty="0" smtClean="0"/>
              <a:t>disease</a:t>
            </a:r>
          </a:p>
          <a:p>
            <a:r>
              <a:rPr lang="en-US" dirty="0" smtClean="0"/>
              <a:t>Between </a:t>
            </a:r>
            <a:r>
              <a:rPr lang="en-US" dirty="0"/>
              <a:t>2010 and 2014 for which data is available, an estimated 1.4 million UK citizens travelled to areas where Zika virus is prevalent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there </a:t>
            </a:r>
            <a:r>
              <a:rPr lang="en-US" dirty="0"/>
              <a:t>is </a:t>
            </a:r>
            <a:r>
              <a:rPr lang="en-US" dirty="0" smtClean="0"/>
              <a:t>the </a:t>
            </a:r>
            <a:r>
              <a:rPr lang="en-US" dirty="0"/>
              <a:t>likelihood </a:t>
            </a:r>
            <a:r>
              <a:rPr lang="en-US" dirty="0" smtClean="0"/>
              <a:t>of Zika virus </a:t>
            </a:r>
            <a:r>
              <a:rPr lang="en-US" dirty="0"/>
              <a:t>transmission in UK through travel.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3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Microcephaly in 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The African nations were recently alarmed by the World Health Organization (WHO) report confirming an outbreak of the Zika virus on the African island chain of Cape </a:t>
            </a:r>
            <a:r>
              <a:rPr lang="en-GB" sz="4000" dirty="0" smtClean="0"/>
              <a:t>Verde.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02C7-CFDE-4958-90BF-3D2F8792667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829</Words>
  <Application>Microsoft Office PowerPoint</Application>
  <PresentationFormat>Custom</PresentationFormat>
  <Paragraphs>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Dr Vincent Icheku </vt:lpstr>
      <vt:lpstr>Introduction</vt:lpstr>
      <vt:lpstr>Public Health Emergency of International Concern</vt:lpstr>
      <vt:lpstr>CDC2 (2016), Facts about Microcephaly,</vt:lpstr>
      <vt:lpstr>Increases in cases of Microcephaly</vt:lpstr>
      <vt:lpstr>What is Microcephaly?</vt:lpstr>
      <vt:lpstr>WHO (2017) recently reported that:</vt:lpstr>
      <vt:lpstr> UK may be at risk (Icheku and Icheku, 2016) </vt:lpstr>
      <vt:lpstr>Microcephaly in Africa</vt:lpstr>
      <vt:lpstr>WHO (2016) tests confirmed</vt:lpstr>
      <vt:lpstr>Cape Verde</vt:lpstr>
      <vt:lpstr>East African Link</vt:lpstr>
      <vt:lpstr>Conclusion: 3 key questions for debate:</vt:lpstr>
      <vt:lpstr>Current study and themes that emerged from literature  reviews informing recent publications</vt:lpstr>
      <vt:lpstr>Funding and collaborative Requirements</vt:lpstr>
      <vt:lpstr>Bibliography</vt:lpstr>
      <vt:lpstr>Bibliography</vt:lpstr>
      <vt:lpstr>Bibliography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Counsell</dc:creator>
  <cp:lastModifiedBy>Icheku, Vincent</cp:lastModifiedBy>
  <cp:revision>39</cp:revision>
  <cp:lastPrinted>2017-09-04T19:14:24Z</cp:lastPrinted>
  <dcterms:created xsi:type="dcterms:W3CDTF">2016-03-17T18:45:27Z</dcterms:created>
  <dcterms:modified xsi:type="dcterms:W3CDTF">2017-09-25T12:49:32Z</dcterms:modified>
</cp:coreProperties>
</file>