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7" autoAdjust="0"/>
  </p:normalViewPr>
  <p:slideViewPr>
    <p:cSldViewPr>
      <p:cViewPr>
        <p:scale>
          <a:sx n="80" d="100"/>
          <a:sy n="80" d="100"/>
        </p:scale>
        <p:origin x="-1662" y="190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2E9E9D-FCB6-42B9-ABC1-BC83A0FB363A}" type="datetimeFigureOut">
              <a:rPr lang="en-GB" smtClean="0"/>
              <a:t>17/10/2012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51286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2E9E9D-FCB6-42B9-ABC1-BC83A0FB363A}" type="datetimeFigureOut">
              <a:rPr lang="en-GB" smtClean="0"/>
              <a:t>17/10/2012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355489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2E9E9D-FCB6-42B9-ABC1-BC83A0FB363A}" type="datetimeFigureOut">
              <a:rPr lang="en-GB" smtClean="0"/>
              <a:t>17/10/2012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389123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2E9E9D-FCB6-42B9-ABC1-BC83A0FB363A}" type="datetimeFigureOut">
              <a:rPr lang="en-GB" smtClean="0"/>
              <a:t>17/10/2012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61475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E9E9D-FCB6-42B9-ABC1-BC83A0FB363A}" type="datetimeFigureOut">
              <a:rPr lang="en-GB" smtClean="0"/>
              <a:t>17/10/2012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17132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2E9E9D-FCB6-42B9-ABC1-BC83A0FB363A}" type="datetimeFigureOut">
              <a:rPr lang="en-GB" smtClean="0"/>
              <a:t>17/10/2012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283701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2E9E9D-FCB6-42B9-ABC1-BC83A0FB363A}" type="datetimeFigureOut">
              <a:rPr lang="en-GB" smtClean="0"/>
              <a:t>17/10/2012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413998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2E9E9D-FCB6-42B9-ABC1-BC83A0FB363A}" type="datetimeFigureOut">
              <a:rPr lang="en-GB" smtClean="0"/>
              <a:t>17/10/2012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413691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E9E9D-FCB6-42B9-ABC1-BC83A0FB363A}" type="datetimeFigureOut">
              <a:rPr lang="en-GB" smtClean="0"/>
              <a:t>17/10/2012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360095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E9E9D-FCB6-42B9-ABC1-BC83A0FB363A}" type="datetimeFigureOut">
              <a:rPr lang="en-GB" smtClean="0"/>
              <a:t>17/10/2012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354330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E9E9D-FCB6-42B9-ABC1-BC83A0FB363A}" type="datetimeFigureOut">
              <a:rPr lang="en-GB" smtClean="0"/>
              <a:t>17/10/2012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2690D7-8FBB-499B-B145-8D822A3037B0}" type="slidenum">
              <a:rPr lang="en-GB" smtClean="0"/>
              <a:t>‹#›</a:t>
            </a:fld>
            <a:endParaRPr lang="en-GB"/>
          </a:p>
        </p:txBody>
      </p:sp>
    </p:spTree>
    <p:extLst>
      <p:ext uri="{BB962C8B-B14F-4D97-AF65-F5344CB8AC3E}">
        <p14:creationId xmlns:p14="http://schemas.microsoft.com/office/powerpoint/2010/main" val="35466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0F2E9E9D-FCB6-42B9-ABC1-BC83A0FB363A}" type="datetimeFigureOut">
              <a:rPr lang="en-GB" smtClean="0"/>
              <a:t>17/10/2012</a:t>
            </a:fld>
            <a:endParaRPr lang="en-GB"/>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F42690D7-8FBB-499B-B145-8D822A3037B0}" type="slidenum">
              <a:rPr lang="en-GB" smtClean="0"/>
              <a:t>‹#›</a:t>
            </a:fld>
            <a:endParaRPr lang="en-GB"/>
          </a:p>
        </p:txBody>
      </p:sp>
    </p:spTree>
    <p:extLst>
      <p:ext uri="{BB962C8B-B14F-4D97-AF65-F5344CB8AC3E}">
        <p14:creationId xmlns:p14="http://schemas.microsoft.com/office/powerpoint/2010/main" val="465267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wmf"/><Relationship Id="rId17" Type="http://schemas.microsoft.com/office/2007/relationships/hdphoto" Target="../media/hdphoto2.wdp"/><Relationship Id="rId2" Type="http://schemas.openxmlformats.org/officeDocument/2006/relationships/slideLayout" Target="../slideLayouts/slideLayout1.xml"/><Relationship Id="rId16" Type="http://schemas.openxmlformats.org/officeDocument/2006/relationships/image" Target="../media/image12.jpe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1.bin"/><Relationship Id="rId5" Type="http://schemas.openxmlformats.org/officeDocument/2006/relationships/image" Target="../media/image4.jpeg"/><Relationship Id="rId15" Type="http://schemas.microsoft.com/office/2007/relationships/hdphoto" Target="../media/hdphoto1.wdp"/><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a:spLocks noChangeArrowheads="1"/>
          </p:cNvSpPr>
          <p:nvPr/>
        </p:nvSpPr>
        <p:spPr bwMode="auto">
          <a:xfrm>
            <a:off x="260648" y="488504"/>
            <a:ext cx="6264696" cy="549275"/>
          </a:xfrm>
          <a:prstGeom prst="roundRect">
            <a:avLst>
              <a:gd name="adj" fmla="val 16667"/>
            </a:avLst>
          </a:prstGeom>
          <a:solidFill>
            <a:srgbClr val="660066"/>
          </a:solidFill>
          <a:ln w="9525" algn="ctr">
            <a:solidFill>
              <a:schemeClr val="tx1"/>
            </a:solidFill>
            <a:round/>
            <a:headEnd/>
            <a:tailEnd/>
          </a:ln>
        </p:spPr>
        <p:txBody>
          <a:bodyPr/>
          <a:lstStyle/>
          <a:p>
            <a:pPr algn="ctr"/>
            <a:r>
              <a:rPr lang="en-US" sz="1600" b="1" dirty="0" smtClean="0">
                <a:solidFill>
                  <a:schemeClr val="bg1"/>
                </a:solidFill>
              </a:rPr>
              <a:t>Advancement in the Vacuum Glass Sealing Materials and Heat Load Performance Predictions of Triple Vacuum Glazing</a:t>
            </a:r>
            <a:endParaRPr lang="en-GB" sz="1600" dirty="0">
              <a:solidFill>
                <a:schemeClr val="bg1"/>
              </a:solidFill>
            </a:endParaRPr>
          </a:p>
          <a:p>
            <a:pPr algn="ctr"/>
            <a:endParaRPr lang="en-GB" sz="1600" b="1" dirty="0">
              <a:solidFill>
                <a:schemeClr val="bg1"/>
              </a:solidFill>
            </a:endParaRPr>
          </a:p>
        </p:txBody>
      </p:sp>
      <p:sp>
        <p:nvSpPr>
          <p:cNvPr id="9" name="Rounded Rectangle 4"/>
          <p:cNvSpPr>
            <a:spLocks noChangeArrowheads="1"/>
          </p:cNvSpPr>
          <p:nvPr/>
        </p:nvSpPr>
        <p:spPr bwMode="auto">
          <a:xfrm>
            <a:off x="260648" y="1928664"/>
            <a:ext cx="3096195" cy="238125"/>
          </a:xfrm>
          <a:prstGeom prst="roundRect">
            <a:avLst>
              <a:gd name="adj" fmla="val 16667"/>
            </a:avLst>
          </a:prstGeom>
          <a:solidFill>
            <a:srgbClr val="660066"/>
          </a:solidFill>
          <a:ln w="9525" algn="ctr">
            <a:solidFill>
              <a:schemeClr val="tx1"/>
            </a:solidFill>
            <a:round/>
            <a:headEnd/>
            <a:tailEnd/>
          </a:ln>
        </p:spPr>
        <p:txBody>
          <a:bodyPr/>
          <a:lstStyle/>
          <a:p>
            <a:pPr defTabSz="908050" eaLnBrk="0" hangingPunct="0"/>
            <a:r>
              <a:rPr lang="en-US" sz="1200">
                <a:solidFill>
                  <a:schemeClr val="bg1"/>
                </a:solidFill>
              </a:rPr>
              <a:t>Introduction</a:t>
            </a:r>
          </a:p>
          <a:p>
            <a:pPr defTabSz="908050" eaLnBrk="0" hangingPunct="0"/>
            <a:endParaRPr lang="en-GB" sz="3200"/>
          </a:p>
        </p:txBody>
      </p:sp>
      <p:sp>
        <p:nvSpPr>
          <p:cNvPr id="10" name="Rectangle 1"/>
          <p:cNvSpPr>
            <a:spLocks noChangeArrowheads="1"/>
          </p:cNvSpPr>
          <p:nvPr/>
        </p:nvSpPr>
        <p:spPr bwMode="auto">
          <a:xfrm>
            <a:off x="310580" y="2144688"/>
            <a:ext cx="311842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900" dirty="0">
                <a:latin typeface="Arial" pitchFamily="34" charset="0"/>
                <a:cs typeface="Arial" pitchFamily="34" charset="0"/>
              </a:rPr>
              <a:t>Heat loss through the windows of solid wall dwellings/buildings is one of the factors contributing to high energy consumption for space heating resulting in excessive carbon emissions which lead to climate change. </a:t>
            </a:r>
            <a:endParaRPr lang="en-GB" sz="900" dirty="0">
              <a:latin typeface="Arial" pitchFamily="34" charset="0"/>
              <a:cs typeface="Arial" pitchFamily="34" charset="0"/>
            </a:endParaRPr>
          </a:p>
        </p:txBody>
      </p:sp>
      <p:grpSp>
        <p:nvGrpSpPr>
          <p:cNvPr id="11" name="Group 11"/>
          <p:cNvGrpSpPr>
            <a:grpSpLocks/>
          </p:cNvGrpSpPr>
          <p:nvPr/>
        </p:nvGrpSpPr>
        <p:grpSpPr bwMode="auto">
          <a:xfrm>
            <a:off x="980728" y="2648744"/>
            <a:ext cx="2381250" cy="1504950"/>
            <a:chOff x="2780336" y="8022115"/>
            <a:chExt cx="6641592" cy="4695310"/>
          </a:xfrm>
        </p:grpSpPr>
        <p:pic>
          <p:nvPicPr>
            <p:cNvPr id="12" name="Picture 211" descr="C:\Users\Saim Memon\Desktop\slide 1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0336" y="8022115"/>
              <a:ext cx="6641592" cy="469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8"/>
            <p:cNvCxnSpPr>
              <a:cxnSpLocks noChangeShapeType="1"/>
            </p:cNvCxnSpPr>
            <p:nvPr/>
          </p:nvCxnSpPr>
          <p:spPr bwMode="auto">
            <a:xfrm>
              <a:off x="5995987" y="9931400"/>
              <a:ext cx="457200" cy="128276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0"/>
            <p:cNvCxnSpPr>
              <a:cxnSpLocks noChangeShapeType="1"/>
            </p:cNvCxnSpPr>
            <p:nvPr/>
          </p:nvCxnSpPr>
          <p:spPr bwMode="auto">
            <a:xfrm>
              <a:off x="7138987" y="11988800"/>
              <a:ext cx="488833"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5" name="Rectangle 16"/>
          <p:cNvSpPr>
            <a:spLocks noChangeArrowheads="1"/>
          </p:cNvSpPr>
          <p:nvPr/>
        </p:nvSpPr>
        <p:spPr bwMode="auto">
          <a:xfrm>
            <a:off x="260648" y="3584848"/>
            <a:ext cx="1973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GB" sz="900" dirty="0">
                <a:latin typeface="Arial" pitchFamily="34" charset="0"/>
                <a:cs typeface="Arial" pitchFamily="34" charset="0"/>
              </a:rPr>
              <a:t>Heat loss from conventional glazings can be reduced down to low levels by retrofitting triple vacuum glazing.</a:t>
            </a:r>
          </a:p>
        </p:txBody>
      </p:sp>
      <p:sp>
        <p:nvSpPr>
          <p:cNvPr id="16" name="TextBox 14"/>
          <p:cNvSpPr txBox="1">
            <a:spLocks noChangeArrowheads="1"/>
          </p:cNvSpPr>
          <p:nvPr/>
        </p:nvSpPr>
        <p:spPr bwMode="auto">
          <a:xfrm>
            <a:off x="260649" y="4450903"/>
            <a:ext cx="311842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just" eaLnBrk="1" hangingPunct="1"/>
            <a:r>
              <a:rPr lang="en-GB" sz="900" dirty="0"/>
              <a:t>To design, simulate and develop triple vacuum glazing having cost effective hermetic edge sealing solution in order to achieve the heat transfer coefficient mid-pane </a:t>
            </a:r>
            <a:r>
              <a:rPr lang="en-GB" sz="900" dirty="0" err="1"/>
              <a:t>U</a:t>
            </a:r>
            <a:r>
              <a:rPr lang="en-GB" sz="900" baseline="-25000" dirty="0" err="1"/>
              <a:t>g</a:t>
            </a:r>
            <a:r>
              <a:rPr lang="en-GB" sz="900" dirty="0"/>
              <a:t> value down to </a:t>
            </a:r>
            <a:r>
              <a:rPr lang="en-GB" sz="900" dirty="0" smtClean="0"/>
              <a:t>0.5 </a:t>
            </a:r>
            <a:r>
              <a:rPr lang="en-GB" sz="900" dirty="0"/>
              <a:t>W/(m</a:t>
            </a:r>
            <a:r>
              <a:rPr lang="en-GB" sz="900" baseline="30000" dirty="0"/>
              <a:t>2</a:t>
            </a:r>
            <a:r>
              <a:rPr lang="en-GB" sz="900" dirty="0"/>
              <a:t>.K). </a:t>
            </a:r>
          </a:p>
        </p:txBody>
      </p:sp>
      <p:sp>
        <p:nvSpPr>
          <p:cNvPr id="17" name="Rounded Rectangle 4"/>
          <p:cNvSpPr>
            <a:spLocks noChangeArrowheads="1"/>
          </p:cNvSpPr>
          <p:nvPr/>
        </p:nvSpPr>
        <p:spPr bwMode="auto">
          <a:xfrm>
            <a:off x="260648" y="4232920"/>
            <a:ext cx="3096195" cy="222250"/>
          </a:xfrm>
          <a:prstGeom prst="roundRect">
            <a:avLst>
              <a:gd name="adj" fmla="val 16667"/>
            </a:avLst>
          </a:prstGeom>
          <a:solidFill>
            <a:srgbClr val="660066"/>
          </a:solidFill>
          <a:ln w="9525" algn="ctr">
            <a:solidFill>
              <a:schemeClr val="tx1"/>
            </a:solidFill>
            <a:round/>
            <a:headEnd/>
            <a:tailEnd/>
          </a:ln>
        </p:spPr>
        <p:txBody>
          <a:bodyPr/>
          <a:lstStyle/>
          <a:p>
            <a:pPr defTabSz="908050" eaLnBrk="0" hangingPunct="0"/>
            <a:r>
              <a:rPr lang="en-US" sz="1200" dirty="0">
                <a:solidFill>
                  <a:schemeClr val="bg1"/>
                </a:solidFill>
              </a:rPr>
              <a:t>Aim of Research</a:t>
            </a:r>
          </a:p>
          <a:p>
            <a:pPr defTabSz="908050" eaLnBrk="0" hangingPunct="0"/>
            <a:endParaRPr lang="en-GB" sz="3200" dirty="0"/>
          </a:p>
        </p:txBody>
      </p:sp>
      <p:sp>
        <p:nvSpPr>
          <p:cNvPr id="18" name="Rounded Rectangle 4"/>
          <p:cNvSpPr>
            <a:spLocks noChangeArrowheads="1"/>
          </p:cNvSpPr>
          <p:nvPr/>
        </p:nvSpPr>
        <p:spPr bwMode="auto">
          <a:xfrm>
            <a:off x="260648" y="5063803"/>
            <a:ext cx="3083495" cy="249237"/>
          </a:xfrm>
          <a:prstGeom prst="roundRect">
            <a:avLst>
              <a:gd name="adj" fmla="val 16667"/>
            </a:avLst>
          </a:prstGeom>
          <a:solidFill>
            <a:srgbClr val="660066"/>
          </a:solidFill>
          <a:ln w="9525" algn="ctr">
            <a:solidFill>
              <a:schemeClr val="tx1"/>
            </a:solidFill>
            <a:round/>
            <a:headEnd/>
            <a:tailEnd/>
          </a:ln>
        </p:spPr>
        <p:txBody>
          <a:bodyPr/>
          <a:lstStyle/>
          <a:p>
            <a:pPr defTabSz="908050" eaLnBrk="0" hangingPunct="0"/>
            <a:r>
              <a:rPr lang="en-US" sz="1200">
                <a:solidFill>
                  <a:schemeClr val="bg1"/>
                </a:solidFill>
              </a:rPr>
              <a:t>Results- Theoretical Analysis</a:t>
            </a:r>
          </a:p>
          <a:p>
            <a:pPr defTabSz="908050" eaLnBrk="0" hangingPunct="0"/>
            <a:endParaRPr lang="en-GB" sz="1200"/>
          </a:p>
        </p:txBody>
      </p:sp>
      <p:sp>
        <p:nvSpPr>
          <p:cNvPr id="19" name="Rectangle 26"/>
          <p:cNvSpPr>
            <a:spLocks noChangeArrowheads="1"/>
          </p:cNvSpPr>
          <p:nvPr/>
        </p:nvSpPr>
        <p:spPr bwMode="auto">
          <a:xfrm>
            <a:off x="260648" y="5313040"/>
            <a:ext cx="311842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900" dirty="0">
                <a:latin typeface="Arial" pitchFamily="34" charset="0"/>
                <a:cs typeface="Arial" pitchFamily="34" charset="0"/>
              </a:rPr>
              <a:t>A room of a solid wall dwelling was </a:t>
            </a:r>
            <a:r>
              <a:rPr lang="en-US" sz="900" dirty="0" err="1">
                <a:latin typeface="Arial" pitchFamily="34" charset="0"/>
                <a:cs typeface="Arial" pitchFamily="34" charset="0"/>
              </a:rPr>
              <a:t>modelled</a:t>
            </a:r>
            <a:r>
              <a:rPr lang="en-US" sz="900" dirty="0">
                <a:latin typeface="Arial" pitchFamily="34" charset="0"/>
                <a:cs typeface="Arial" pitchFamily="34" charset="0"/>
              </a:rPr>
              <a:t> and simulated with the design parameters given in </a:t>
            </a:r>
            <a:r>
              <a:rPr lang="en-US" sz="900" dirty="0" err="1">
                <a:latin typeface="Arial" pitchFamily="34" charset="0"/>
                <a:cs typeface="Arial" pitchFamily="34" charset="0"/>
              </a:rPr>
              <a:t>Memon</a:t>
            </a:r>
            <a:r>
              <a:rPr lang="en-US" sz="900" dirty="0">
                <a:latin typeface="Arial" pitchFamily="34" charset="0"/>
                <a:cs typeface="Arial" pitchFamily="34" charset="0"/>
              </a:rPr>
              <a:t> &amp; Eames (2012). It was predicted that the annual energy consumed through the LTHW boiler in kWh when using triple vacuum glazing was substantially reduced with good cost savings compared to conventional glazing as shown in fig 1. </a:t>
            </a:r>
            <a:r>
              <a:rPr lang="en-GB" sz="900" dirty="0" smtClean="0">
                <a:latin typeface="Arial" pitchFamily="34" charset="0"/>
                <a:cs typeface="Arial" pitchFamily="34" charset="0"/>
              </a:rPr>
              <a:t>It was also simulated that using vacuum glazing’s increasing the window to wall area ratio make a slight difference in heat load while using conventional glazing’s the heat load increases gradually as shown in fig 2.</a:t>
            </a:r>
            <a:endParaRPr lang="en-GB" sz="900" dirty="0">
              <a:latin typeface="Arial" pitchFamily="34" charset="0"/>
              <a:cs typeface="Arial" pitchFamily="34" charset="0"/>
            </a:endParaRPr>
          </a:p>
        </p:txBody>
      </p:sp>
      <p:sp>
        <p:nvSpPr>
          <p:cNvPr id="20" name="TextBox 44063"/>
          <p:cNvSpPr txBox="1">
            <a:spLocks noChangeArrowheads="1"/>
          </p:cNvSpPr>
          <p:nvPr/>
        </p:nvSpPr>
        <p:spPr bwMode="auto">
          <a:xfrm>
            <a:off x="2486977" y="6825208"/>
            <a:ext cx="7980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r>
              <a:rPr lang="en-GB" sz="800" dirty="0"/>
              <a:t>Fig 1:Annual energy cost saving analysis of a simulated room of solid wall dwelling </a:t>
            </a:r>
          </a:p>
        </p:txBody>
      </p:sp>
      <p:pic>
        <p:nvPicPr>
          <p:cNvPr id="2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t="3944"/>
          <a:stretch>
            <a:fillRect/>
          </a:stretch>
        </p:blipFill>
        <p:spPr bwMode="auto">
          <a:xfrm>
            <a:off x="260647" y="6726889"/>
            <a:ext cx="2226329" cy="161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4"/>
          <p:cNvSpPr>
            <a:spLocks noChangeArrowheads="1"/>
          </p:cNvSpPr>
          <p:nvPr/>
        </p:nvSpPr>
        <p:spPr bwMode="auto">
          <a:xfrm>
            <a:off x="3483843" y="1928664"/>
            <a:ext cx="3041501" cy="241300"/>
          </a:xfrm>
          <a:prstGeom prst="roundRect">
            <a:avLst>
              <a:gd name="adj" fmla="val 16667"/>
            </a:avLst>
          </a:prstGeom>
          <a:solidFill>
            <a:srgbClr val="660066"/>
          </a:solidFill>
          <a:ln w="9525" algn="ctr">
            <a:solidFill>
              <a:schemeClr val="tx1"/>
            </a:solidFill>
            <a:round/>
            <a:headEnd/>
            <a:tailEnd/>
          </a:ln>
        </p:spPr>
        <p:txBody>
          <a:bodyPr/>
          <a:lstStyle/>
          <a:p>
            <a:pPr defTabSz="908050" eaLnBrk="0" hangingPunct="0"/>
            <a:r>
              <a:rPr lang="en-US" sz="1200">
                <a:solidFill>
                  <a:schemeClr val="bg1"/>
                </a:solidFill>
              </a:rPr>
              <a:t>Results- Experimental Analysis</a:t>
            </a:r>
          </a:p>
          <a:p>
            <a:pPr defTabSz="908050" eaLnBrk="0" hangingPunct="0"/>
            <a:endParaRPr lang="en-GB" sz="1200"/>
          </a:p>
        </p:txBody>
      </p:sp>
      <p:pic>
        <p:nvPicPr>
          <p:cNvPr id="23" name="Picture 2" descr="G:\SAIM PHD DOC\SAIM RESEARCH WORK\Saim 2nd Year Reports\Lab Photos 2012\DSC_0016.jpg"/>
          <p:cNvPicPr>
            <a:picLocks noChangeAspect="1" noChangeArrowheads="1"/>
          </p:cNvPicPr>
          <p:nvPr/>
        </p:nvPicPr>
        <p:blipFill>
          <a:blip r:embed="rId5" cstate="print">
            <a:extLst>
              <a:ext uri="{28A0092B-C50C-407E-A947-70E740481C1C}">
                <a14:useLocalDpi xmlns:a14="http://schemas.microsoft.com/office/drawing/2010/main" val="0"/>
              </a:ext>
            </a:extLst>
          </a:blip>
          <a:srcRect r="15518" b="9818"/>
          <a:stretch>
            <a:fillRect/>
          </a:stretch>
        </p:blipFill>
        <p:spPr bwMode="auto">
          <a:xfrm>
            <a:off x="3690463" y="4592960"/>
            <a:ext cx="1393525" cy="11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3730" y="4903133"/>
            <a:ext cx="1339316" cy="72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4"/>
          <p:cNvSpPr>
            <a:spLocks noChangeArrowheads="1"/>
          </p:cNvSpPr>
          <p:nvPr/>
        </p:nvSpPr>
        <p:spPr bwMode="auto">
          <a:xfrm>
            <a:off x="3491780" y="6033120"/>
            <a:ext cx="3033563" cy="250825"/>
          </a:xfrm>
          <a:prstGeom prst="roundRect">
            <a:avLst>
              <a:gd name="adj" fmla="val 16667"/>
            </a:avLst>
          </a:prstGeom>
          <a:solidFill>
            <a:srgbClr val="660066"/>
          </a:solidFill>
          <a:ln w="9525" algn="ctr">
            <a:solidFill>
              <a:schemeClr val="tx1"/>
            </a:solidFill>
            <a:round/>
            <a:headEnd/>
            <a:tailEnd/>
          </a:ln>
        </p:spPr>
        <p:txBody>
          <a:bodyPr/>
          <a:lstStyle/>
          <a:p>
            <a:pPr defTabSz="908050" eaLnBrk="0" hangingPunct="0"/>
            <a:r>
              <a:rPr lang="en-US" sz="1200">
                <a:solidFill>
                  <a:schemeClr val="bg1"/>
                </a:solidFill>
              </a:rPr>
              <a:t>Conclusion &amp; Future Work</a:t>
            </a:r>
            <a:endParaRPr lang="en-GB" sz="1200"/>
          </a:p>
        </p:txBody>
      </p:sp>
      <p:sp>
        <p:nvSpPr>
          <p:cNvPr id="26" name="TextBox 18"/>
          <p:cNvSpPr txBox="1">
            <a:spLocks noChangeArrowheads="1"/>
          </p:cNvSpPr>
          <p:nvPr/>
        </p:nvSpPr>
        <p:spPr bwMode="auto">
          <a:xfrm>
            <a:off x="3457648" y="2162770"/>
            <a:ext cx="313970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just"/>
            <a:r>
              <a:rPr lang="en-GB" sz="900" dirty="0" smtClean="0"/>
              <a:t>The </a:t>
            </a:r>
            <a:r>
              <a:rPr lang="en-GB" sz="900" dirty="0"/>
              <a:t>fabrication of vacuum glazing are either having issues with the cost such as indium or the use of hazardous materials such as lead based solder </a:t>
            </a:r>
            <a:r>
              <a:rPr lang="en-GB" sz="900" dirty="0" smtClean="0"/>
              <a:t>glass. A </a:t>
            </a:r>
            <a:r>
              <a:rPr lang="en-GB" sz="900" dirty="0"/>
              <a:t>cost effective sample of the vacuum glazing using glass metallic fusion as sealing material, as shown in figure </a:t>
            </a:r>
            <a:r>
              <a:rPr lang="en-GB" sz="900" dirty="0" smtClean="0"/>
              <a:t>3, </a:t>
            </a:r>
            <a:r>
              <a:rPr lang="en-GB" sz="900" dirty="0"/>
              <a:t>have been fabricated which yet need under investigation.  The achievable pressure at the cavity of double vacuum glazing achieved is in between 1.15Pa to 1.49Pa. This pressure can be reduced by modifying the pump out </a:t>
            </a:r>
            <a:r>
              <a:rPr lang="en-GB" sz="900" dirty="0" smtClean="0"/>
              <a:t>mechanism. The vacuum  glazing system is designed at Loughborough University shown in figure 4.</a:t>
            </a:r>
            <a:endParaRPr lang="en-GB" sz="900" dirty="0"/>
          </a:p>
          <a:p>
            <a:pPr algn="just"/>
            <a:endParaRPr lang="en-GB" sz="900" dirty="0"/>
          </a:p>
        </p:txBody>
      </p:sp>
      <p:cxnSp>
        <p:nvCxnSpPr>
          <p:cNvPr id="27" name="Straight Arrow Connector 26"/>
          <p:cNvCxnSpPr/>
          <p:nvPr/>
        </p:nvCxnSpPr>
        <p:spPr>
          <a:xfrm>
            <a:off x="5203536" y="5265577"/>
            <a:ext cx="280194" cy="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28" name="TextBox 3"/>
          <p:cNvSpPr txBox="1">
            <a:spLocks noChangeArrowheads="1"/>
          </p:cNvSpPr>
          <p:nvPr/>
        </p:nvSpPr>
        <p:spPr bwMode="auto">
          <a:xfrm>
            <a:off x="3508734" y="5686732"/>
            <a:ext cx="304150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r>
              <a:rPr lang="en-GB" sz="900" dirty="0"/>
              <a:t>Fig </a:t>
            </a:r>
            <a:r>
              <a:rPr lang="en-GB" sz="900" dirty="0" smtClean="0"/>
              <a:t>3: </a:t>
            </a:r>
            <a:r>
              <a:rPr lang="en-GB" sz="900" dirty="0"/>
              <a:t>The newly developed pump-out system at CREST for the fabrication of triple vacuum glazing</a:t>
            </a:r>
          </a:p>
        </p:txBody>
      </p:sp>
      <p:sp>
        <p:nvSpPr>
          <p:cNvPr id="29" name="TextBox 4"/>
          <p:cNvSpPr txBox="1">
            <a:spLocks noChangeArrowheads="1"/>
          </p:cNvSpPr>
          <p:nvPr/>
        </p:nvSpPr>
        <p:spPr bwMode="auto">
          <a:xfrm>
            <a:off x="3461618" y="6268015"/>
            <a:ext cx="313573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just" eaLnBrk="1" hangingPunct="1"/>
            <a:r>
              <a:rPr lang="en-US" sz="900" dirty="0">
                <a:sym typeface="Wingdings" pitchFamily="2" charset="2"/>
              </a:rPr>
              <a:t>A</a:t>
            </a:r>
            <a:r>
              <a:rPr lang="en-US" sz="900" dirty="0"/>
              <a:t> room of a solid wall dwelling was </a:t>
            </a:r>
            <a:r>
              <a:rPr lang="en-US" sz="900" dirty="0" err="1"/>
              <a:t>modelled</a:t>
            </a:r>
            <a:r>
              <a:rPr lang="en-US" sz="900" dirty="0"/>
              <a:t> and simulated. It was predicted that significant </a:t>
            </a:r>
            <a:r>
              <a:rPr lang="en-US" sz="900" dirty="0" smtClean="0"/>
              <a:t>energy  </a:t>
            </a:r>
            <a:r>
              <a:rPr lang="en-US" sz="900" smtClean="0"/>
              <a:t>savings can </a:t>
            </a:r>
            <a:r>
              <a:rPr lang="en-US" sz="900" dirty="0"/>
              <a:t>be made and the window to wall area ratio can be increased with minimal increase in heat load when using triple vacuum glazing.</a:t>
            </a:r>
          </a:p>
          <a:p>
            <a:pPr algn="just" eaLnBrk="1" hangingPunct="1"/>
            <a:endParaRPr lang="en-US" sz="300" dirty="0"/>
          </a:p>
          <a:p>
            <a:pPr algn="just" eaLnBrk="1" hangingPunct="1"/>
            <a:r>
              <a:rPr lang="en-US" sz="900" dirty="0">
                <a:sym typeface="Wingdings" pitchFamily="2" charset="2"/>
              </a:rPr>
              <a:t> </a:t>
            </a:r>
            <a:r>
              <a:rPr lang="en-US" sz="900" dirty="0"/>
              <a:t>The experimental work indicates that a </a:t>
            </a:r>
            <a:r>
              <a:rPr lang="en-US" sz="900" dirty="0" smtClean="0"/>
              <a:t>new low cost </a:t>
            </a:r>
            <a:r>
              <a:rPr lang="en-US" sz="900" dirty="0"/>
              <a:t>hermetic </a:t>
            </a:r>
            <a:r>
              <a:rPr lang="en-US" sz="900" dirty="0" smtClean="0"/>
              <a:t>material for edge sealing is </a:t>
            </a:r>
            <a:r>
              <a:rPr lang="en-US" sz="900" dirty="0"/>
              <a:t>possible and mid-pane U values down to </a:t>
            </a:r>
            <a:r>
              <a:rPr lang="en-US" sz="900" dirty="0" smtClean="0"/>
              <a:t>0.5 </a:t>
            </a:r>
            <a:r>
              <a:rPr lang="en-GB" sz="900" dirty="0"/>
              <a:t>W/(m</a:t>
            </a:r>
            <a:r>
              <a:rPr lang="en-GB" sz="900" baseline="30000" dirty="0"/>
              <a:t>2</a:t>
            </a:r>
            <a:r>
              <a:rPr lang="en-GB" sz="900" dirty="0"/>
              <a:t>.K</a:t>
            </a:r>
            <a:r>
              <a:rPr lang="en-GB" sz="900" dirty="0" smtClean="0"/>
              <a:t>) can be </a:t>
            </a:r>
            <a:r>
              <a:rPr lang="en-GB" sz="900" dirty="0"/>
              <a:t>achieved.</a:t>
            </a:r>
            <a:r>
              <a:rPr lang="en-US" sz="900" dirty="0"/>
              <a:t> </a:t>
            </a:r>
            <a:endParaRPr lang="en-GB" sz="900" dirty="0"/>
          </a:p>
        </p:txBody>
      </p:sp>
      <p:pic>
        <p:nvPicPr>
          <p:cNvPr id="30" name="Picture 212" descr="C:\Users\Saim Memon\Desktop\Saim 3D Sketches\s2 copy.jpg"/>
          <p:cNvPicPr>
            <a:picLocks noChangeAspect="1" noChangeArrowheads="1"/>
          </p:cNvPicPr>
          <p:nvPr/>
        </p:nvPicPr>
        <p:blipFill>
          <a:blip r:embed="rId7" cstate="print">
            <a:extLst>
              <a:ext uri="{28A0092B-C50C-407E-A947-70E740481C1C}">
                <a14:useLocalDpi xmlns:a14="http://schemas.microsoft.com/office/drawing/2010/main" val="0"/>
              </a:ext>
            </a:extLst>
          </a:blip>
          <a:srcRect l="13808" b="2690"/>
          <a:stretch>
            <a:fillRect/>
          </a:stretch>
        </p:blipFill>
        <p:spPr bwMode="auto">
          <a:xfrm>
            <a:off x="4961806" y="7473280"/>
            <a:ext cx="14779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13" descr="C:\Users\Saim Memon\Desktop\Saim 3D Sketches\loss of heat.jpg"/>
          <p:cNvPicPr>
            <a:picLocks noChangeAspect="1" noChangeArrowheads="1"/>
          </p:cNvPicPr>
          <p:nvPr/>
        </p:nvPicPr>
        <p:blipFill>
          <a:blip r:embed="rId8" cstate="print">
            <a:extLst>
              <a:ext uri="{28A0092B-C50C-407E-A947-70E740481C1C}">
                <a14:useLocalDpi xmlns:a14="http://schemas.microsoft.com/office/drawing/2010/main" val="0"/>
              </a:ext>
            </a:extLst>
          </a:blip>
          <a:srcRect l="12724"/>
          <a:stretch>
            <a:fillRect/>
          </a:stretch>
        </p:blipFill>
        <p:spPr bwMode="auto">
          <a:xfrm>
            <a:off x="3431456" y="7473280"/>
            <a:ext cx="14541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urved Up Arrow 37"/>
          <p:cNvSpPr>
            <a:spLocks noChangeArrowheads="1"/>
          </p:cNvSpPr>
          <p:nvPr/>
        </p:nvSpPr>
        <p:spPr bwMode="auto">
          <a:xfrm>
            <a:off x="4731618" y="8448005"/>
            <a:ext cx="390525" cy="165100"/>
          </a:xfrm>
          <a:prstGeom prst="curvedUpArrow">
            <a:avLst>
              <a:gd name="adj1" fmla="val 24935"/>
              <a:gd name="adj2" fmla="val 49859"/>
              <a:gd name="adj3" fmla="val 25000"/>
            </a:avLst>
          </a:prstGeom>
          <a:solidFill>
            <a:srgbClr val="000066"/>
          </a:solidFill>
          <a:ln w="9525" algn="ctr">
            <a:solidFill>
              <a:schemeClr val="tx1"/>
            </a:solidFill>
            <a:round/>
            <a:headEnd/>
            <a:tailEnd/>
          </a:ln>
        </p:spPr>
        <p:txBody>
          <a:bodyPr/>
          <a:lstStyle/>
          <a:p>
            <a:pPr defTabSz="908050" eaLnBrk="0" hangingPunct="0"/>
            <a:endParaRPr lang="en-US" sz="4000" b="1">
              <a:solidFill>
                <a:srgbClr val="003399"/>
              </a:solidFill>
            </a:endParaRPr>
          </a:p>
        </p:txBody>
      </p:sp>
      <p:sp>
        <p:nvSpPr>
          <p:cNvPr id="33" name="TextBox 38"/>
          <p:cNvSpPr txBox="1">
            <a:spLocks noChangeArrowheads="1"/>
          </p:cNvSpPr>
          <p:nvPr/>
        </p:nvSpPr>
        <p:spPr bwMode="auto">
          <a:xfrm>
            <a:off x="4620493" y="8578180"/>
            <a:ext cx="655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r>
              <a:rPr lang="en-GB" sz="1000" b="1" dirty="0"/>
              <a:t>Target</a:t>
            </a:r>
          </a:p>
        </p:txBody>
      </p:sp>
      <p:sp>
        <p:nvSpPr>
          <p:cNvPr id="34" name="TextBox 22"/>
          <p:cNvSpPr txBox="1">
            <a:spLocks noChangeArrowheads="1"/>
          </p:cNvSpPr>
          <p:nvPr/>
        </p:nvSpPr>
        <p:spPr bwMode="auto">
          <a:xfrm>
            <a:off x="3431455" y="8985448"/>
            <a:ext cx="30938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just" eaLnBrk="1" hangingPunct="1"/>
            <a:r>
              <a:rPr lang="en-US" sz="900" dirty="0" smtClean="0"/>
              <a:t>Work </a:t>
            </a:r>
            <a:r>
              <a:rPr lang="en-US" sz="900" dirty="0"/>
              <a:t>supported by </a:t>
            </a:r>
            <a:r>
              <a:rPr lang="en-GB" sz="900" dirty="0"/>
              <a:t>Engineering and Physical Sciences Research Council (EPSRC) of</a:t>
            </a:r>
            <a:r>
              <a:rPr lang="en-US" sz="900" dirty="0"/>
              <a:t> the UK (EP/G000387/1) as a contribution to the Work Package 3.4 of the CALEBRE (Consumer-Appealing Low Energy Technologies for Building Retrofitting) project.</a:t>
            </a:r>
            <a:endParaRPr lang="en-GB" sz="900" dirty="0"/>
          </a:p>
        </p:txBody>
      </p:sp>
      <p:sp>
        <p:nvSpPr>
          <p:cNvPr id="35" name="Rounded Rectangle 4"/>
          <p:cNvSpPr>
            <a:spLocks noChangeArrowheads="1"/>
          </p:cNvSpPr>
          <p:nvPr/>
        </p:nvSpPr>
        <p:spPr bwMode="auto">
          <a:xfrm>
            <a:off x="3431456" y="8769424"/>
            <a:ext cx="3093888" cy="250825"/>
          </a:xfrm>
          <a:prstGeom prst="roundRect">
            <a:avLst>
              <a:gd name="adj" fmla="val 16667"/>
            </a:avLst>
          </a:prstGeom>
          <a:solidFill>
            <a:srgbClr val="660066"/>
          </a:solidFill>
          <a:ln w="9525" algn="ctr">
            <a:solidFill>
              <a:schemeClr val="tx1"/>
            </a:solidFill>
            <a:round/>
            <a:headEnd/>
            <a:tailEnd/>
          </a:ln>
        </p:spPr>
        <p:txBody>
          <a:bodyPr/>
          <a:lstStyle/>
          <a:p>
            <a:pPr defTabSz="908050" eaLnBrk="0" hangingPunct="0"/>
            <a:r>
              <a:rPr lang="en-US" sz="1200">
                <a:solidFill>
                  <a:schemeClr val="bg1"/>
                </a:solidFill>
              </a:rPr>
              <a:t>Acknowledgement</a:t>
            </a:r>
            <a:endParaRPr lang="en-GB" sz="1200"/>
          </a:p>
        </p:txBody>
      </p:sp>
      <p:sp>
        <p:nvSpPr>
          <p:cNvPr id="77" name="Rounded Rectangle 4"/>
          <p:cNvSpPr>
            <a:spLocks noChangeArrowheads="1"/>
          </p:cNvSpPr>
          <p:nvPr/>
        </p:nvSpPr>
        <p:spPr bwMode="auto">
          <a:xfrm>
            <a:off x="-27384" y="9775726"/>
            <a:ext cx="6885384" cy="73818"/>
          </a:xfrm>
          <a:prstGeom prst="roundRect">
            <a:avLst>
              <a:gd name="adj" fmla="val 16667"/>
            </a:avLst>
          </a:prstGeom>
          <a:solidFill>
            <a:srgbClr val="660066"/>
          </a:solidFill>
          <a:ln w="9525" algn="ctr">
            <a:solidFill>
              <a:schemeClr val="tx1"/>
            </a:solidFill>
            <a:round/>
            <a:headEnd/>
            <a:tailEnd/>
          </a:ln>
        </p:spPr>
        <p:txBody>
          <a:bodyPr/>
          <a:lstStyle/>
          <a:p>
            <a:pPr defTabSz="908050" eaLnBrk="0" hangingPunct="0"/>
            <a:endParaRPr lang="en-GB" sz="3200" dirty="0"/>
          </a:p>
        </p:txBody>
      </p:sp>
      <p:sp>
        <p:nvSpPr>
          <p:cNvPr id="78" name="Text Box 96"/>
          <p:cNvSpPr txBox="1">
            <a:spLocks noChangeArrowheads="1"/>
          </p:cNvSpPr>
          <p:nvPr/>
        </p:nvSpPr>
        <p:spPr bwMode="auto">
          <a:xfrm>
            <a:off x="764704" y="1082551"/>
            <a:ext cx="5472608" cy="84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28844" tIns="35521" rIns="328844" bIns="35521">
            <a:spAutoFit/>
          </a:bodyPr>
          <a:lstStyle>
            <a:lvl1pPr defTabSz="908050" eaLnBrk="0" hangingPunct="0">
              <a:defRPr sz="3100" b="1">
                <a:solidFill>
                  <a:srgbClr val="003399"/>
                </a:solidFill>
                <a:latin typeface="Arial" charset="0"/>
                <a:cs typeface="Arial" charset="0"/>
              </a:defRPr>
            </a:lvl1pPr>
            <a:lvl2pPr marL="742950" indent="-285750" defTabSz="908050" eaLnBrk="0" hangingPunct="0">
              <a:defRPr sz="3100" b="1">
                <a:solidFill>
                  <a:srgbClr val="003399"/>
                </a:solidFill>
                <a:latin typeface="Arial" charset="0"/>
                <a:cs typeface="Arial" charset="0"/>
              </a:defRPr>
            </a:lvl2pPr>
            <a:lvl3pPr marL="1143000" indent="-228600" defTabSz="908050" eaLnBrk="0" hangingPunct="0">
              <a:defRPr sz="3100" b="1">
                <a:solidFill>
                  <a:srgbClr val="003399"/>
                </a:solidFill>
                <a:latin typeface="Arial" charset="0"/>
                <a:cs typeface="Arial" charset="0"/>
              </a:defRPr>
            </a:lvl3pPr>
            <a:lvl4pPr marL="1600200" indent="-228600" defTabSz="908050" eaLnBrk="0" hangingPunct="0">
              <a:defRPr sz="3100" b="1">
                <a:solidFill>
                  <a:srgbClr val="003399"/>
                </a:solidFill>
                <a:latin typeface="Arial" charset="0"/>
                <a:cs typeface="Arial" charset="0"/>
              </a:defRPr>
            </a:lvl4pPr>
            <a:lvl5pPr marL="2057400" indent="-228600" defTabSz="908050" eaLnBrk="0" hangingPunct="0">
              <a:defRPr sz="3100" b="1">
                <a:solidFill>
                  <a:srgbClr val="003399"/>
                </a:solidFill>
                <a:latin typeface="Arial" charset="0"/>
                <a:cs typeface="Arial" charset="0"/>
              </a:defRPr>
            </a:lvl5pPr>
            <a:lvl6pPr marL="2514600" indent="-228600" defTabSz="908050" eaLnBrk="0" fontAlgn="base" hangingPunct="0">
              <a:spcBef>
                <a:spcPct val="0"/>
              </a:spcBef>
              <a:spcAft>
                <a:spcPct val="0"/>
              </a:spcAft>
              <a:defRPr sz="3100" b="1">
                <a:solidFill>
                  <a:srgbClr val="003399"/>
                </a:solidFill>
                <a:latin typeface="Arial" charset="0"/>
                <a:cs typeface="Arial" charset="0"/>
              </a:defRPr>
            </a:lvl6pPr>
            <a:lvl7pPr marL="2971800" indent="-228600" defTabSz="908050" eaLnBrk="0" fontAlgn="base" hangingPunct="0">
              <a:spcBef>
                <a:spcPct val="0"/>
              </a:spcBef>
              <a:spcAft>
                <a:spcPct val="0"/>
              </a:spcAft>
              <a:defRPr sz="3100" b="1">
                <a:solidFill>
                  <a:srgbClr val="003399"/>
                </a:solidFill>
                <a:latin typeface="Arial" charset="0"/>
                <a:cs typeface="Arial" charset="0"/>
              </a:defRPr>
            </a:lvl7pPr>
            <a:lvl8pPr marL="3429000" indent="-228600" defTabSz="908050" eaLnBrk="0" fontAlgn="base" hangingPunct="0">
              <a:spcBef>
                <a:spcPct val="0"/>
              </a:spcBef>
              <a:spcAft>
                <a:spcPct val="0"/>
              </a:spcAft>
              <a:defRPr sz="3100" b="1">
                <a:solidFill>
                  <a:srgbClr val="003399"/>
                </a:solidFill>
                <a:latin typeface="Arial" charset="0"/>
                <a:cs typeface="Arial" charset="0"/>
              </a:defRPr>
            </a:lvl8pPr>
            <a:lvl9pPr marL="3886200" indent="-228600" defTabSz="908050" eaLnBrk="0" fontAlgn="base" hangingPunct="0">
              <a:spcBef>
                <a:spcPct val="0"/>
              </a:spcBef>
              <a:spcAft>
                <a:spcPct val="0"/>
              </a:spcAft>
              <a:defRPr sz="3100" b="1">
                <a:solidFill>
                  <a:srgbClr val="003399"/>
                </a:solidFill>
                <a:latin typeface="Arial" charset="0"/>
                <a:cs typeface="Arial" charset="0"/>
              </a:defRPr>
            </a:lvl9pPr>
          </a:lstStyle>
          <a:p>
            <a:pPr algn="ctr"/>
            <a:r>
              <a:rPr lang="en-US" sz="1000" b="0" dirty="0" err="1">
                <a:solidFill>
                  <a:schemeClr val="tx1"/>
                </a:solidFill>
                <a:latin typeface="Arial" pitchFamily="34" charset="0"/>
                <a:cs typeface="Arial" pitchFamily="34" charset="0"/>
              </a:rPr>
              <a:t>Saim</a:t>
            </a:r>
            <a:r>
              <a:rPr lang="en-US" sz="1000" b="0" dirty="0">
                <a:solidFill>
                  <a:schemeClr val="tx1"/>
                </a:solidFill>
                <a:latin typeface="Arial" pitchFamily="34" charset="0"/>
                <a:cs typeface="Arial" pitchFamily="34" charset="0"/>
              </a:rPr>
              <a:t>  </a:t>
            </a:r>
            <a:r>
              <a:rPr lang="en-US" sz="1000" b="0" dirty="0" err="1" smtClean="0">
                <a:solidFill>
                  <a:schemeClr val="tx1"/>
                </a:solidFill>
                <a:latin typeface="Arial" pitchFamily="34" charset="0"/>
                <a:cs typeface="Arial" pitchFamily="34" charset="0"/>
              </a:rPr>
              <a:t>Memon</a:t>
            </a:r>
            <a:r>
              <a:rPr lang="en-US" sz="1000" b="0" dirty="0">
                <a:solidFill>
                  <a:schemeClr val="tx1"/>
                </a:solidFill>
                <a:latin typeface="Arial" pitchFamily="34" charset="0"/>
                <a:cs typeface="Arial" pitchFamily="34" charset="0"/>
              </a:rPr>
              <a:t> &amp;</a:t>
            </a:r>
            <a:r>
              <a:rPr lang="en-US" sz="1000" b="0" dirty="0" smtClean="0">
                <a:solidFill>
                  <a:schemeClr val="tx1"/>
                </a:solidFill>
                <a:latin typeface="Arial" pitchFamily="34" charset="0"/>
                <a:cs typeface="Arial" pitchFamily="34" charset="0"/>
              </a:rPr>
              <a:t> Philip. C. Eames</a:t>
            </a:r>
            <a:endParaRPr lang="en-US" sz="1000" b="0" dirty="0">
              <a:solidFill>
                <a:schemeClr val="tx1"/>
              </a:solidFill>
              <a:latin typeface="Arial" pitchFamily="34" charset="0"/>
              <a:cs typeface="Arial" pitchFamily="34" charset="0"/>
            </a:endParaRPr>
          </a:p>
          <a:p>
            <a:pPr algn="ctr"/>
            <a:r>
              <a:rPr lang="en-US" sz="1000" b="0" dirty="0">
                <a:solidFill>
                  <a:schemeClr val="tx1"/>
                </a:solidFill>
                <a:latin typeface="Arial" pitchFamily="34" charset="0"/>
                <a:cs typeface="Arial" pitchFamily="34" charset="0"/>
              </a:rPr>
              <a:t>Centre for Renewable Energy Systems Technology (CREST),</a:t>
            </a:r>
          </a:p>
          <a:p>
            <a:pPr algn="ctr"/>
            <a:r>
              <a:rPr lang="en-US" sz="1000" b="0" dirty="0">
                <a:solidFill>
                  <a:schemeClr val="tx1"/>
                </a:solidFill>
                <a:latin typeface="Arial" pitchFamily="34" charset="0"/>
                <a:cs typeface="Arial" pitchFamily="34" charset="0"/>
              </a:rPr>
              <a:t>School of Electronic, Electrical and Systems Engineering</a:t>
            </a:r>
          </a:p>
          <a:p>
            <a:pPr algn="ctr"/>
            <a:r>
              <a:rPr lang="en-US" sz="1000" b="0" dirty="0">
                <a:solidFill>
                  <a:schemeClr val="tx1"/>
                </a:solidFill>
                <a:latin typeface="Arial" pitchFamily="34" charset="0"/>
                <a:cs typeface="Arial" pitchFamily="34" charset="0"/>
              </a:rPr>
              <a:t>Loughborough University, Loughborough, LE11 3TU</a:t>
            </a:r>
          </a:p>
          <a:p>
            <a:pPr algn="ctr"/>
            <a:r>
              <a:rPr lang="en-US" sz="1000" b="0" dirty="0">
                <a:solidFill>
                  <a:schemeClr val="tx1"/>
                </a:solidFill>
                <a:latin typeface="Arial" pitchFamily="34" charset="0"/>
                <a:cs typeface="Arial" pitchFamily="34" charset="0"/>
              </a:rPr>
              <a:t>S.Memon@lboro.ac.uk</a:t>
            </a:r>
          </a:p>
        </p:txBody>
      </p:sp>
      <p:pic>
        <p:nvPicPr>
          <p:cNvPr id="119" name="Picture 622" descr="G:\Saim Stuff\Business Card\official\Logo-LoughUni.gif"/>
          <p:cNvPicPr>
            <a:picLocks noChangeAspect="1" noChangeArrowheads="1"/>
          </p:cNvPicPr>
          <p:nvPr/>
        </p:nvPicPr>
        <p:blipFill>
          <a:blip r:embed="rId9">
            <a:extLst>
              <a:ext uri="{28A0092B-C50C-407E-A947-70E740481C1C}">
                <a14:useLocalDpi xmlns:a14="http://schemas.microsoft.com/office/drawing/2010/main" val="0"/>
              </a:ext>
            </a:extLst>
          </a:blip>
          <a:srcRect b="9027"/>
          <a:stretch>
            <a:fillRect/>
          </a:stretch>
        </p:blipFill>
        <p:spPr bwMode="auto">
          <a:xfrm>
            <a:off x="5189917" y="56455"/>
            <a:ext cx="1335427" cy="396783"/>
          </a:xfrm>
          <a:prstGeom prst="rect">
            <a:avLst/>
          </a:prstGeom>
          <a:noFill/>
          <a:ln>
            <a:noFill/>
          </a:ln>
        </p:spPr>
      </p:pic>
      <p:pic>
        <p:nvPicPr>
          <p:cNvPr id="120" name="Picture 623" descr="Calibre Logo CMY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85357" y="56456"/>
            <a:ext cx="346348" cy="39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1" name="Object 120"/>
          <p:cNvGraphicFramePr>
            <a:graphicFrameLocks noChangeAspect="1"/>
          </p:cNvGraphicFramePr>
          <p:nvPr>
            <p:extLst>
              <p:ext uri="{D42A27DB-BD31-4B8C-83A1-F6EECF244321}">
                <p14:modId xmlns:p14="http://schemas.microsoft.com/office/powerpoint/2010/main" val="1062907100"/>
              </p:ext>
            </p:extLst>
          </p:nvPr>
        </p:nvGraphicFramePr>
        <p:xfrm>
          <a:off x="319242" y="200472"/>
          <a:ext cx="733494" cy="190429"/>
        </p:xfrm>
        <a:graphic>
          <a:graphicData uri="http://schemas.openxmlformats.org/presentationml/2006/ole">
            <mc:AlternateContent xmlns:mc="http://schemas.openxmlformats.org/markup-compatibility/2006">
              <mc:Choice xmlns:v="urn:schemas-microsoft-com:vml" Requires="v">
                <p:oleObj spid="_x0000_s1051" name="CorelDRAW" r:id="rId11" imgW="6565392" imgH="1688592" progId="">
                  <p:embed/>
                </p:oleObj>
              </mc:Choice>
              <mc:Fallback>
                <p:oleObj name="CorelDRAW" r:id="rId11" imgW="6565392" imgH="1688592"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242" y="200472"/>
                        <a:ext cx="733494" cy="190429"/>
                      </a:xfrm>
                      <a:prstGeom prst="rect">
                        <a:avLst/>
                      </a:prstGeom>
                      <a:noFill/>
                      <a:ln>
                        <a:noFill/>
                      </a:ln>
                      <a:effectLst/>
                    </p:spPr>
                  </p:pic>
                </p:oleObj>
              </mc:Fallback>
            </mc:AlternateContent>
          </a:graphicData>
        </a:graphic>
      </p:graphicFrame>
      <p:pic>
        <p:nvPicPr>
          <p:cNvPr id="156" name="Picture 24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5100" y="8337376"/>
            <a:ext cx="2431812" cy="139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TextBox 44063"/>
          <p:cNvSpPr txBox="1">
            <a:spLocks noChangeArrowheads="1"/>
          </p:cNvSpPr>
          <p:nvPr/>
        </p:nvSpPr>
        <p:spPr bwMode="auto">
          <a:xfrm>
            <a:off x="2559826" y="8484294"/>
            <a:ext cx="8691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r>
              <a:rPr lang="en-GB" sz="800" dirty="0" smtClean="0"/>
              <a:t>Fig 2: Predicted </a:t>
            </a:r>
            <a:r>
              <a:rPr lang="en-GB" sz="800" dirty="0"/>
              <a:t>heat load </a:t>
            </a:r>
            <a:r>
              <a:rPr lang="en-GB" sz="800" dirty="0" smtClean="0"/>
              <a:t>with glazings </a:t>
            </a:r>
            <a:r>
              <a:rPr lang="en-GB" sz="800" dirty="0"/>
              <a:t>at different window to </a:t>
            </a:r>
            <a:r>
              <a:rPr lang="en-GB" sz="800" dirty="0" smtClean="0"/>
              <a:t>wall area </a:t>
            </a:r>
            <a:r>
              <a:rPr lang="en-GB" sz="800" dirty="0"/>
              <a:t>ratios</a:t>
            </a:r>
          </a:p>
          <a:p>
            <a:pPr eaLnBrk="1" hangingPunct="1"/>
            <a:endParaRPr lang="en-GB" sz="800" dirty="0"/>
          </a:p>
        </p:txBody>
      </p:sp>
      <p:sp>
        <p:nvSpPr>
          <p:cNvPr id="163" name="TextBox 3"/>
          <p:cNvSpPr txBox="1">
            <a:spLocks noChangeArrowheads="1"/>
          </p:cNvSpPr>
          <p:nvPr/>
        </p:nvSpPr>
        <p:spPr bwMode="auto">
          <a:xfrm>
            <a:off x="3483843" y="4389741"/>
            <a:ext cx="32247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r>
              <a:rPr lang="en-GB" sz="900" dirty="0"/>
              <a:t>Fig </a:t>
            </a:r>
            <a:r>
              <a:rPr lang="en-GB" sz="900" dirty="0" smtClean="0"/>
              <a:t>4: Fabricated sample using new edge sealing material</a:t>
            </a:r>
            <a:endParaRPr lang="en-GB" sz="900" dirty="0"/>
          </a:p>
        </p:txBody>
      </p:sp>
      <p:pic>
        <p:nvPicPr>
          <p:cNvPr id="42" name="Picture 25" descr="C:\Users\Saim Memon\Desktop\DSC02442.JP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l="7702" t="7474" r="8228"/>
          <a:stretch/>
        </p:blipFill>
        <p:spPr bwMode="auto">
          <a:xfrm>
            <a:off x="3745426" y="3768908"/>
            <a:ext cx="826210" cy="6819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6" descr="C:\Users\Saim Memon\Desktop\DSC02445.JP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rightnessContrast bright="20000" contrast="20000"/>
                    </a14:imgEffect>
                  </a14:imgLayer>
                </a14:imgProps>
              </a:ext>
              <a:ext uri="{28A0092B-C50C-407E-A947-70E740481C1C}">
                <a14:useLocalDpi xmlns:a14="http://schemas.microsoft.com/office/drawing/2010/main" val="0"/>
              </a:ext>
            </a:extLst>
          </a:blip>
          <a:srcRect l="8127" t="5468" r="8045"/>
          <a:stretch/>
        </p:blipFill>
        <p:spPr bwMode="auto">
          <a:xfrm>
            <a:off x="5174140" y="3751094"/>
            <a:ext cx="748869" cy="63336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19859" y="99170"/>
            <a:ext cx="779255" cy="31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882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522</Words>
  <Application>Microsoft Office PowerPoint</Application>
  <PresentationFormat>A4 Paper (210x297 mm)</PresentationFormat>
  <Paragraphs>26</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CorelDRAW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Saim Memon</dc:creator>
  <cp:lastModifiedBy>user</cp:lastModifiedBy>
  <cp:revision>24</cp:revision>
  <dcterms:created xsi:type="dcterms:W3CDTF">2012-07-09T13:30:54Z</dcterms:created>
  <dcterms:modified xsi:type="dcterms:W3CDTF">2012-10-17T11:56:07Z</dcterms:modified>
</cp:coreProperties>
</file>